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6" r:id="rId3"/>
    <p:sldId id="265" r:id="rId4"/>
    <p:sldId id="258" r:id="rId5"/>
    <p:sldId id="267" r:id="rId6"/>
    <p:sldId id="271" r:id="rId7"/>
    <p:sldId id="272" r:id="rId8"/>
    <p:sldId id="273" r:id="rId9"/>
    <p:sldId id="262" r:id="rId10"/>
    <p:sldId id="263" r:id="rId11"/>
    <p:sldId id="260" r:id="rId12"/>
    <p:sldId id="261" r:id="rId13"/>
    <p:sldId id="256" r:id="rId14"/>
    <p:sldId id="257" r:id="rId15"/>
    <p:sldId id="264" r:id="rId16"/>
    <p:sldId id="275" r:id="rId17"/>
    <p:sldId id="269" r:id="rId18"/>
    <p:sldId id="259" r:id="rId19"/>
    <p:sldId id="268" r:id="rId20"/>
    <p:sldId id="277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78E85C-DC18-4462-9322-588553D32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A209B10-8AF6-4114-B59A-F59B8B70C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9A6007-1CF3-4000-92AB-2018D9479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236A-9E2B-41CA-9A01-D0AE1AB23B44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6D09A2-9634-4894-BEE4-B7D52ADBB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BE02D4-E495-4AB8-87C5-ABE51E5A2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5EE9-E789-4E77-A894-F75E363C45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440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EF0A45-439E-436D-A8A0-3BDD02BE7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CA53A1-4167-4CB0-9301-E89043C38B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B60A4D-2A60-4454-BA04-549C14BB6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236A-9E2B-41CA-9A01-D0AE1AB23B44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7CF21C-A5B7-4995-8196-C8046EFE2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2371AB-05E7-4B1C-A2C1-BADD7CE9A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5EE9-E789-4E77-A894-F75E363C45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934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1CB3DBC-06EE-4FBA-A411-A1C1ED6750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473738-BB18-4BB0-A2BB-E59F058867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B5969F-93C4-429C-8759-BAC3773CA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236A-9E2B-41CA-9A01-D0AE1AB23B44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82F60F-1464-4B46-B8DF-C7D6BAC24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6F609B-5F04-428D-995B-66B4D2C54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5EE9-E789-4E77-A894-F75E363C45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186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1A2E0-24FB-42A9-8AD0-E653D2B07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C07951-2220-49B2-B9CC-7E307B358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92339C-2218-4005-A3AD-A1F3B49FC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236A-9E2B-41CA-9A01-D0AE1AB23B44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A7CD8C-D0D7-4AF8-8307-C5C17E286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55C0FD-6842-40A2-A851-FCBFCE148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5EE9-E789-4E77-A894-F75E363C45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27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F8E2A2-A51C-4D37-B0FF-7B732B169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52E14C-2478-488F-A0AF-ED226D52E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C3BF62-051D-44EC-91B9-66CD2589D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236A-9E2B-41CA-9A01-D0AE1AB23B44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FA67CB-5923-4A22-A300-E332745B6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D8A73D-CF87-4265-9D7E-E255AEB7F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5EE9-E789-4E77-A894-F75E363C45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728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F0CF1-4AB8-49EC-AD74-ECFACAD8F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750E77-1220-4896-A474-1B9A25B3E7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AC7D65E-FBB8-4DAE-9973-D1C987D3F2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9FA031D-CC93-4180-BFFD-9A038038A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236A-9E2B-41CA-9A01-D0AE1AB23B44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369EF3-0866-45A5-948B-B9E7C768E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5ECCDE-D1AF-479B-B987-435A07DF1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5EE9-E789-4E77-A894-F75E363C45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132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C11557-977E-4CD4-A2D5-C914053BB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893F0C-5017-417D-B859-A3390B896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69A7109-8C5A-4887-89AC-8AF1B68DD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AE9925C-3616-4DA4-95A0-744A8155F3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8F9F891-6F9D-49CA-B805-FAB1833CC2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1FA854B-37CD-4DC0-A767-333743A09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236A-9E2B-41CA-9A01-D0AE1AB23B44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9170BEC-E2D8-4AC3-9127-6F8390522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AD31714-FF3B-4582-8A2E-38BBE115D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5EE9-E789-4E77-A894-F75E363C45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673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074186-C92B-4FE6-B18D-FB263574C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17467EC-B269-4768-872C-41DD0C819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236A-9E2B-41CA-9A01-D0AE1AB23B44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A415D39-A283-46BE-8DA2-23B0B9008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10CBC65-59DF-405C-91B8-EAF406DE5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5EE9-E789-4E77-A894-F75E363C45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151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03959E5-6165-4B8E-96DF-B9B64BA46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236A-9E2B-41CA-9A01-D0AE1AB23B44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28A2AE7-93E3-4A02-BB17-6A7934E0D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97D21E5-53B7-431F-90C5-53ACE48BE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5EE9-E789-4E77-A894-F75E363C45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331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D1EECC-A36A-413B-940C-100AC942D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10F712-D473-4C08-A52B-E5C0A7058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9D20C6-55D4-48EC-A174-A7C05C0082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B92E66-E3DA-4409-BFB3-D2FFAFD17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236A-9E2B-41CA-9A01-D0AE1AB23B44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2DE8B29-04A6-4481-BAC9-36E433858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C985ED6-FF47-42B4-9682-494FCCDEC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5EE9-E789-4E77-A894-F75E363C45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594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D46B3E-CF4E-4C31-AC27-FF9A5C81B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2528EE7-9866-49AD-B978-108CB3B892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0AC0CE8-65BC-48EF-AAC1-ABCD423CA9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49FA2C-79F8-4712-BFFA-3E0E32367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236A-9E2B-41CA-9A01-D0AE1AB23B44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8DA223-EB97-49EB-BF40-F70AA1EED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6033512-EE25-4A0A-801B-A57A471ED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5EE9-E789-4E77-A894-F75E363C45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846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99B099-4324-4BA1-AAAC-7FAB9CFCD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0711F3-032A-4471-8FD7-933A99FB9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EF52A7-3E2E-40A5-9740-BBAF6C7AF2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A236A-9E2B-41CA-9A01-D0AE1AB23B44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70490A-F78B-4A7E-B726-8E6F0CFC69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284A96-0B17-4791-980A-CBDFAF9668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D5EE9-E789-4E77-A894-F75E363C45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938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14EFA1-68DA-43CB-B02E-5A2E9B4EBBC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647" y="2253773"/>
            <a:ext cx="3370852" cy="2350453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D4B88C6-B7DB-4B61-B277-846228A4E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5083" y="1737772"/>
            <a:ext cx="3487214" cy="336528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3EDF1B-456A-4156-8D40-382A35F12D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3141" y="2097187"/>
            <a:ext cx="3743268" cy="289585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F24EE8B-9B6E-4E99-80F7-F015E39BC1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5315" y="2091091"/>
            <a:ext cx="3194581" cy="235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48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limentola.info/uploads/posts/2021-10/1633951721_9-alimentola-info-p-yubka-s-nakladnimi-karmanami-devushka-kras-9.jpg">
            <a:extLst>
              <a:ext uri="{FF2B5EF4-FFF2-40B4-BE49-F238E27FC236}">
                <a16:creationId xmlns:a16="http://schemas.microsoft.com/office/drawing/2014/main" id="{AA2B5A1B-4D13-481C-BF5C-2CCEF3D6036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710"/>
            <a:ext cx="4783015" cy="6420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avatars.mds.yandex.net/get-zen_doc/1716911/pub_5e64e8d2cf715c1ee9b739bd_5e64ea574e852d3f01bb1306/scale_1200">
            <a:extLst>
              <a:ext uri="{FF2B5EF4-FFF2-40B4-BE49-F238E27FC236}">
                <a16:creationId xmlns:a16="http://schemas.microsoft.com/office/drawing/2014/main" id="{81254B3F-F061-43EA-A447-D2B1F329607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493" y="92710"/>
            <a:ext cx="4449664" cy="6420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nashbutik.ru/img/products/2/7/6/5/50039-yubka-s-bolshimi-nakladnymi-karmanami-s-klapanami.jpg">
            <a:extLst>
              <a:ext uri="{FF2B5EF4-FFF2-40B4-BE49-F238E27FC236}">
                <a16:creationId xmlns:a16="http://schemas.microsoft.com/office/drawing/2014/main" id="{9B27B6E0-76DD-42BD-8994-4ED0751D4FF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154" y="92710"/>
            <a:ext cx="4149846" cy="6420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4359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64BB59A-D49B-4EFF-BAC2-B242D35FD365}"/>
              </a:ext>
            </a:extLst>
          </p:cNvPr>
          <p:cNvSpPr/>
          <p:nvPr/>
        </p:nvSpPr>
        <p:spPr>
          <a:xfrm>
            <a:off x="295422" y="211015"/>
            <a:ext cx="11310424" cy="7000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Карманы,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которые настрачивают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изделие,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называют  - </a:t>
            </a:r>
            <a:r>
              <a:rPr lang="ru-RU" sz="8000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накладными.</a:t>
            </a:r>
            <a:endParaRPr lang="ru-RU" sz="8000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8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8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661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1730CDF-F52D-49EC-AFAC-46A94516B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837" y="-1"/>
            <a:ext cx="9650437" cy="783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602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BCE1E-F7E4-44E3-925C-A8728ED9E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619" y="0"/>
            <a:ext cx="101850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156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12AD754-E8E1-4B69-9605-95F98F0F7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790" y="0"/>
            <a:ext cx="10803987" cy="675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37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34C4547-E628-40AC-AD60-1C938C911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213" y="142531"/>
            <a:ext cx="9537895" cy="642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839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bio.na5bal.ru/pars_docs/refs/8/7893/7893_html_m7a7fe88d.jpg">
            <a:extLst>
              <a:ext uri="{FF2B5EF4-FFF2-40B4-BE49-F238E27FC236}">
                <a16:creationId xmlns:a16="http://schemas.microsoft.com/office/drawing/2014/main" id="{8BE533F7-4864-418D-A3B8-7044066CD90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7" y="0"/>
            <a:ext cx="118590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AC9ACCD-D85E-499B-8A9E-59967BCAB852}"/>
              </a:ext>
            </a:extLst>
          </p:cNvPr>
          <p:cNvSpPr/>
          <p:nvPr/>
        </p:nvSpPr>
        <p:spPr>
          <a:xfrm>
            <a:off x="5725551" y="305068"/>
            <a:ext cx="6274189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dirty="0">
                <a:solidFill>
                  <a:prstClr val="black"/>
                </a:solidFill>
                <a:latin typeface="Calibri Light" panose="020F0302020204030204"/>
              </a:rPr>
              <a:t>Так проворны наши руки</a:t>
            </a:r>
          </a:p>
          <a:p>
            <a:pPr lvl="0"/>
            <a:r>
              <a:rPr lang="ru-RU" sz="4000" b="1" dirty="0">
                <a:solidFill>
                  <a:prstClr val="black"/>
                </a:solidFill>
                <a:latin typeface="Calibri Light" panose="020F0302020204030204"/>
              </a:rPr>
              <a:t>Нет им времени для скуки.</a:t>
            </a:r>
          </a:p>
          <a:p>
            <a:pPr lvl="0"/>
            <a:r>
              <a:rPr lang="ru-RU" sz="4000" b="1" dirty="0">
                <a:solidFill>
                  <a:prstClr val="black"/>
                </a:solidFill>
                <a:latin typeface="Calibri Light" panose="020F0302020204030204"/>
              </a:rPr>
              <a:t>Руки вверх, вперёд, назад.</a:t>
            </a:r>
          </a:p>
          <a:p>
            <a:pPr lvl="0"/>
            <a:r>
              <a:rPr lang="ru-RU" sz="4000" b="1" dirty="0">
                <a:solidFill>
                  <a:prstClr val="black"/>
                </a:solidFill>
                <a:latin typeface="Calibri Light" panose="020F0302020204030204"/>
              </a:rPr>
              <a:t>С ними можно полетать.</a:t>
            </a:r>
          </a:p>
          <a:p>
            <a:pPr lvl="0"/>
            <a:r>
              <a:rPr lang="ru-RU" sz="4000" b="1" dirty="0">
                <a:solidFill>
                  <a:prstClr val="black"/>
                </a:solidFill>
                <a:latin typeface="Calibri Light" panose="020F0302020204030204"/>
              </a:rPr>
              <a:t>Мы на пояс их поставим</a:t>
            </a:r>
          </a:p>
          <a:p>
            <a:pPr lvl="0"/>
            <a:r>
              <a:rPr lang="ru-RU" sz="4000" b="1" dirty="0">
                <a:solidFill>
                  <a:prstClr val="black"/>
                </a:solidFill>
                <a:latin typeface="Calibri Light" panose="020F0302020204030204"/>
              </a:rPr>
              <a:t>И наклоны делать станем.</a:t>
            </a:r>
          </a:p>
          <a:p>
            <a:pPr lvl="0"/>
            <a:r>
              <a:rPr lang="ru-RU" sz="4000" b="1" dirty="0">
                <a:solidFill>
                  <a:prstClr val="black"/>
                </a:solidFill>
                <a:latin typeface="Calibri Light" panose="020F0302020204030204"/>
              </a:rPr>
              <a:t>Руки вверх поднимем выше</a:t>
            </a:r>
          </a:p>
          <a:p>
            <a:pPr lvl="0"/>
            <a:r>
              <a:rPr lang="ru-RU" sz="4000" b="1" dirty="0">
                <a:solidFill>
                  <a:prstClr val="black"/>
                </a:solidFill>
                <a:latin typeface="Calibri Light" panose="020F0302020204030204"/>
              </a:rPr>
              <a:t>И легко-легко подышим...</a:t>
            </a:r>
          </a:p>
          <a:p>
            <a:pPr lvl="0"/>
            <a:r>
              <a:rPr lang="ru-RU" sz="4000" b="1" dirty="0">
                <a:solidFill>
                  <a:prstClr val="black"/>
                </a:solidFill>
                <a:latin typeface="Calibri Light" panose="020F0302020204030204"/>
              </a:rPr>
              <a:t>Отдохнула детвора,</a:t>
            </a:r>
          </a:p>
          <a:p>
            <a:pPr lvl="0"/>
            <a:r>
              <a:rPr lang="ru-RU" sz="4000" b="1" dirty="0">
                <a:solidFill>
                  <a:prstClr val="black"/>
                </a:solidFill>
                <a:latin typeface="Calibri Light" panose="020F0302020204030204"/>
              </a:rPr>
              <a:t>За работу нам пора!</a:t>
            </a:r>
          </a:p>
        </p:txBody>
      </p:sp>
    </p:spTree>
    <p:extLst>
      <p:ext uri="{BB962C8B-B14F-4D97-AF65-F5344CB8AC3E}">
        <p14:creationId xmlns:p14="http://schemas.microsoft.com/office/powerpoint/2010/main" val="1078965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7E6EA94-DBBF-48A7-807F-580D61260884}"/>
              </a:ext>
            </a:extLst>
          </p:cNvPr>
          <p:cNvSpPr/>
          <p:nvPr/>
        </p:nvSpPr>
        <p:spPr>
          <a:xfrm>
            <a:off x="1280160" y="1181686"/>
            <a:ext cx="88626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работа: </a:t>
            </a:r>
          </a:p>
          <a:p>
            <a:pPr lvl="0" algn="ctr"/>
            <a:endParaRPr lang="ru-RU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«Обработка прямоугольного  накладного кармана»</a:t>
            </a:r>
            <a:endParaRPr lang="ru-RU" sz="4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813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71DA51D-B9ED-4604-9F34-399E70DD125B}"/>
              </a:ext>
            </a:extLst>
          </p:cNvPr>
          <p:cNvSpPr/>
          <p:nvPr/>
        </p:nvSpPr>
        <p:spPr>
          <a:xfrm>
            <a:off x="112541" y="154745"/>
            <a:ext cx="11901267" cy="5732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Aft>
                <a:spcPts val="0"/>
              </a:spcAft>
              <a:buFont typeface="+mj-lt"/>
              <a:buAutoNum type="arabicPeriod"/>
            </a:pP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Обработать </a:t>
            </a:r>
            <a:r>
              <a:rPr lang="ru-RU" sz="4000" b="1" u="sn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верхний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срез кармана швом </a:t>
            </a:r>
            <a:r>
              <a:rPr lang="ru-RU" sz="4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вподгибку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с закрытым срезом:</a:t>
            </a:r>
          </a:p>
          <a:p>
            <a:pPr lvl="0" algn="ctr">
              <a:spcAft>
                <a:spcPts val="0"/>
              </a:spcAft>
            </a:pPr>
            <a:endParaRPr lang="ru-RU" sz="40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spcAft>
                <a:spcPts val="0"/>
              </a:spcAft>
            </a:pPr>
            <a:r>
              <a:rPr lang="ru-RU" sz="4000" b="1" dirty="0">
                <a:solidFill>
                  <a:srgbClr val="ED7D3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а) загнуть</a:t>
            </a:r>
            <a:r>
              <a:rPr lang="ru-RU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срез на изнаночную сторону</a:t>
            </a:r>
          </a:p>
          <a:p>
            <a:pPr marL="914400">
              <a:spcAft>
                <a:spcPts val="0"/>
              </a:spcAft>
            </a:pPr>
            <a:r>
              <a:rPr lang="ru-RU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на 5-7 мм, и </a:t>
            </a:r>
            <a:r>
              <a:rPr lang="ru-RU" sz="4000" b="1" dirty="0">
                <a:solidFill>
                  <a:srgbClr val="ED7D3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заметать;</a:t>
            </a:r>
          </a:p>
          <a:p>
            <a:pPr marL="914400">
              <a:spcAft>
                <a:spcPts val="0"/>
              </a:spcAft>
            </a:pPr>
            <a:endParaRPr lang="ru-R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988060" algn="l"/>
              </a:tabLst>
            </a:pPr>
            <a:r>
              <a:rPr lang="ru-RU" sz="4000" b="1" dirty="0">
                <a:solidFill>
                  <a:srgbClr val="ED7D3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б) загнуть</a:t>
            </a:r>
            <a:r>
              <a:rPr lang="ru-RU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заметанный срез на 30мм (по линии), и </a:t>
            </a:r>
            <a:r>
              <a:rPr lang="ru-RU" sz="4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приутюжить</a:t>
            </a:r>
            <a:r>
              <a:rPr lang="ru-RU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загиб;</a:t>
            </a: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988060" algn="l"/>
              </a:tabLst>
            </a:pPr>
            <a:r>
              <a:rPr lang="ru-RU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ru-RU" sz="4000" b="1" dirty="0">
                <a:solidFill>
                  <a:srgbClr val="ED7D3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в) застрочить </a:t>
            </a:r>
            <a:r>
              <a:rPr lang="ru-RU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(ширина шва 1-2 мм).</a:t>
            </a:r>
            <a:endParaRPr lang="ru-RU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908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FB2AAE5-73CD-4389-BB02-9E270398ACF6}"/>
              </a:ext>
            </a:extLst>
          </p:cNvPr>
          <p:cNvSpPr/>
          <p:nvPr/>
        </p:nvSpPr>
        <p:spPr>
          <a:xfrm>
            <a:off x="211015" y="168812"/>
            <a:ext cx="11746523" cy="6775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tabLst>
                <a:tab pos="988060" algn="l"/>
              </a:tabLst>
            </a:pPr>
            <a:r>
              <a:rPr lang="ru-RU" sz="5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</a:t>
            </a:r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   Обработать </a:t>
            </a:r>
            <a:r>
              <a:rPr lang="ru-RU" sz="4800" b="1" u="sn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нижний</a:t>
            </a:r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затем боковые срезы швом </a:t>
            </a:r>
            <a:r>
              <a:rPr lang="ru-RU" sz="48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вподгибку</a:t>
            </a:r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с открытым срезом.</a:t>
            </a:r>
            <a:endParaRPr lang="ru-RU" sz="48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ru-RU" sz="5400" b="1" dirty="0">
                <a:solidFill>
                  <a:srgbClr val="ED7D3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- загнуть </a:t>
            </a:r>
            <a:r>
              <a:rPr lang="ru-RU" sz="5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срез на изнаночную сторону на 5-7 мм, и </a:t>
            </a:r>
            <a:r>
              <a:rPr lang="ru-RU" sz="5400" b="1" dirty="0">
                <a:solidFill>
                  <a:srgbClr val="ED7D3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заметать.</a:t>
            </a:r>
            <a:endParaRPr lang="ru-RU" sz="5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tabLst>
                <a:tab pos="988060" algn="l"/>
              </a:tabLst>
            </a:pPr>
            <a:r>
              <a:rPr lang="ru-RU" sz="5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L="914400" lvl="0" indent="-914400">
              <a:lnSpc>
                <a:spcPct val="107000"/>
              </a:lnSpc>
              <a:buAutoNum type="arabicPeriod" startAt="3"/>
              <a:tabLst>
                <a:tab pos="988060" algn="l"/>
              </a:tabLst>
            </a:pPr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Готовый карман </a:t>
            </a:r>
            <a:r>
              <a:rPr lang="ru-RU" sz="48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приутюжить</a:t>
            </a:r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 algn="ctr">
              <a:lnSpc>
                <a:spcPct val="107000"/>
              </a:lnSpc>
              <a:tabLst>
                <a:tab pos="988060" algn="l"/>
              </a:tabLst>
            </a:pPr>
            <a:r>
              <a:rPr lang="ru-RU" sz="4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(и соединить с изделием на втором уроке).</a:t>
            </a:r>
            <a:endParaRPr lang="ru-RU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08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folkberry.ru/image/cache/catalog/products/yubki/yup-1/11-396x396.jpg">
            <a:extLst>
              <a:ext uri="{FF2B5EF4-FFF2-40B4-BE49-F238E27FC236}">
                <a16:creationId xmlns:a16="http://schemas.microsoft.com/office/drawing/2014/main" id="{4C7BE2E5-233F-4A1D-88FB-24F3CF142E7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978"/>
            <a:ext cx="4783015" cy="5667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karnavalcostume.ru/image/catalog/%20%D0%B2%D0%BE%D0%B5%D0%BD%D0%BD%D1%8B%D0%B5/604.jpg">
            <a:extLst>
              <a:ext uri="{FF2B5EF4-FFF2-40B4-BE49-F238E27FC236}">
                <a16:creationId xmlns:a16="http://schemas.microsoft.com/office/drawing/2014/main" id="{A987E245-741F-4333-BD6D-8031695A707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608" y="0"/>
            <a:ext cx="4601966" cy="6639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ae04.alicdn.com/kf/HTB1mgFtXLfsK1RjSszgq6yXzpXay.jpg">
            <a:extLst>
              <a:ext uri="{FF2B5EF4-FFF2-40B4-BE49-F238E27FC236}">
                <a16:creationId xmlns:a16="http://schemas.microsoft.com/office/drawing/2014/main" id="{F638BC1E-EAD8-4349-990B-D036CB6AEE6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139" y="-615754"/>
            <a:ext cx="3432517" cy="3766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Внимание! ">
            <a:extLst>
              <a:ext uri="{FF2B5EF4-FFF2-40B4-BE49-F238E27FC236}">
                <a16:creationId xmlns:a16="http://schemas.microsoft.com/office/drawing/2014/main" id="{BB048A92-1D1B-4583-9DAF-DE9AF29C482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693" y="2321169"/>
            <a:ext cx="5141411" cy="45368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0367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лодцы! ">
            <a:extLst>
              <a:ext uri="{FF2B5EF4-FFF2-40B4-BE49-F238E27FC236}">
                <a16:creationId xmlns:a16="http://schemas.microsoft.com/office/drawing/2014/main" id="{E321E113-E0B8-42D2-BE93-7A1EEECF8FE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52" y="140677"/>
            <a:ext cx="10930597" cy="67173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7122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5.infourok.ru/uploads/ex/0c89/000bdfe0-21c59176/img3.jpg">
            <a:extLst>
              <a:ext uri="{FF2B5EF4-FFF2-40B4-BE49-F238E27FC236}">
                <a16:creationId xmlns:a16="http://schemas.microsoft.com/office/drawing/2014/main" id="{57573F5E-4C42-47F7-B460-FB117FB015F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2" y="1"/>
            <a:ext cx="11577711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1499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F5399EE-F95C-4A3D-8A13-9D4DCEDA9728}"/>
              </a:ext>
            </a:extLst>
          </p:cNvPr>
          <p:cNvSpPr/>
          <p:nvPr/>
        </p:nvSpPr>
        <p:spPr>
          <a:xfrm>
            <a:off x="323557" y="267287"/>
            <a:ext cx="11507372" cy="5611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r>
              <a:rPr lang="ru-RU" sz="8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Потайная кладовая </a:t>
            </a:r>
          </a:p>
          <a:p>
            <a:pPr algn="ctr">
              <a:spcAft>
                <a:spcPts val="750"/>
              </a:spcAft>
            </a:pPr>
            <a:r>
              <a:rPr lang="ru-RU" sz="8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чего в ней только нет</a:t>
            </a:r>
            <a:br>
              <a:rPr lang="ru-RU" sz="8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8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конфета и платочек и монетки на обед.</a:t>
            </a:r>
          </a:p>
        </p:txBody>
      </p:sp>
    </p:spTree>
    <p:extLst>
      <p:ext uri="{BB962C8B-B14F-4D97-AF65-F5344CB8AC3E}">
        <p14:creationId xmlns:p14="http://schemas.microsoft.com/office/powerpoint/2010/main" val="3767985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329D427-51D9-497D-B06B-9F6BA078CF7F}"/>
              </a:ext>
            </a:extLst>
          </p:cNvPr>
          <p:cNvSpPr/>
          <p:nvPr/>
        </p:nvSpPr>
        <p:spPr>
          <a:xfrm>
            <a:off x="422030" y="211015"/>
            <a:ext cx="11563643" cy="6380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Тема:</a:t>
            </a: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«Обработка накладного кармана»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:</a:t>
            </a: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Познакомиться с одним из видов карманов, применяемых в швейных изделиях и научиться обрабатывать карман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(на образце)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40868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2.infourok.ru/uploads/ex/0c9e/0007fbdd-fccc46dd/img9.jpg">
            <a:extLst>
              <a:ext uri="{FF2B5EF4-FFF2-40B4-BE49-F238E27FC236}">
                <a16:creationId xmlns:a16="http://schemas.microsoft.com/office/drawing/2014/main" id="{830E5EE6-7067-402A-98BB-1C55ABC1C58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58" y="-309489"/>
            <a:ext cx="10424159" cy="71674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7310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2.infourok.ru/uploads/ex/12b6/0008639d-04080f2a/img5.jpg">
            <a:extLst>
              <a:ext uri="{FF2B5EF4-FFF2-40B4-BE49-F238E27FC236}">
                <a16:creationId xmlns:a16="http://schemas.microsoft.com/office/drawing/2014/main" id="{543654CD-BBEF-4BD6-8796-841A5970707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26" y="0"/>
            <a:ext cx="10775852" cy="72729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2317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56175E8-B736-4415-9799-605FAED6FB4F}"/>
              </a:ext>
            </a:extLst>
          </p:cNvPr>
          <p:cNvSpPr/>
          <p:nvPr/>
        </p:nvSpPr>
        <p:spPr>
          <a:xfrm>
            <a:off x="1097281" y="970672"/>
            <a:ext cx="9566030" cy="3513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7200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7200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Карман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5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это деталь швейного изделия</a:t>
            </a:r>
            <a:endParaRPr lang="ru-RU" sz="5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230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2E7C19-4C83-442D-A289-2997FB3F6D6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910" y="281354"/>
            <a:ext cx="6203849" cy="6435970"/>
          </a:xfrm>
          <a:prstGeom prst="rect">
            <a:avLst/>
          </a:prstGeom>
          <a:noFill/>
        </p:spPr>
      </p:pic>
      <p:pic>
        <p:nvPicPr>
          <p:cNvPr id="5" name="Рисунок 4" descr="https://burdastyle.ru/images/cache/2017/2/5/heighten_800_q90_1579947_77436a42ea.jpeg">
            <a:extLst>
              <a:ext uri="{FF2B5EF4-FFF2-40B4-BE49-F238E27FC236}">
                <a16:creationId xmlns:a16="http://schemas.microsoft.com/office/drawing/2014/main" id="{925F76E0-8496-4224-B4E2-158579965C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486" y="-1"/>
            <a:ext cx="4583729" cy="671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7A9A6B-485D-43BD-9DBC-140655FC4F5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" y="140676"/>
            <a:ext cx="4705645" cy="59928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85610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207</Words>
  <Application>Microsoft Office PowerPoint</Application>
  <PresentationFormat>Широкоэкранный</PresentationFormat>
  <Paragraphs>41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 </dc:creator>
  <cp:lastModifiedBy> </cp:lastModifiedBy>
  <cp:revision>32</cp:revision>
  <dcterms:created xsi:type="dcterms:W3CDTF">2022-04-17T04:00:14Z</dcterms:created>
  <dcterms:modified xsi:type="dcterms:W3CDTF">2023-01-12T08:29:53Z</dcterms:modified>
</cp:coreProperties>
</file>