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0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4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66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65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30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49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6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8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4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28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1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5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4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1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7356D-D56C-4C03-B95F-395E3AB135A6}" type="datetimeFigureOut">
              <a:rPr lang="ru-RU" smtClean="0"/>
              <a:t>31.01.2025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E518-3522-4823-84AE-D8B61B20A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7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63500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74000">
                  <a:schemeClr val="accent3">
                    <a:lumMod val="60000"/>
                    <a:lumOff val="40000"/>
                  </a:schemeClr>
                </a:gs>
                <a:gs pos="83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4596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упражнений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14946"/>
            <a:ext cx="10820400" cy="44037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5400" dirty="0" smtClean="0"/>
              <a:t>Неподвижные (статические)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5400" dirty="0" smtClean="0"/>
              <a:t>Подвижные (динамические)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570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 для губ: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1. Улыбка.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2</a:t>
            </a:r>
            <a:r>
              <a:rPr lang="ru-RU" sz="4400" dirty="0"/>
              <a:t>. Трубочка (Хоботок).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3</a:t>
            </a:r>
            <a:r>
              <a:rPr lang="ru-RU" sz="4400" dirty="0"/>
              <a:t>. Бублик (Рупор ).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4</a:t>
            </a:r>
            <a:r>
              <a:rPr lang="ru-RU" sz="4400" dirty="0"/>
              <a:t>. Улыбка — Хоботок.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5. Остановим лошадку.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889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855" y="307173"/>
            <a:ext cx="8610600" cy="1293028"/>
          </a:xfrm>
        </p:spPr>
        <p:txBody>
          <a:bodyPr/>
          <a:lstStyle/>
          <a:p>
            <a:r>
              <a:rPr lang="ru-RU" b="1" dirty="0" smtClean="0"/>
              <a:t>Упражнения для языка: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42656"/>
            <a:ext cx="10820400" cy="4502726"/>
          </a:xfrm>
        </p:spPr>
        <p:txBody>
          <a:bodyPr numCol="2">
            <a:noAutofit/>
          </a:bodyPr>
          <a:lstStyle/>
          <a:p>
            <a:r>
              <a:rPr lang="ru-RU" sz="3200" dirty="0"/>
              <a:t>Лопаточка. </a:t>
            </a:r>
            <a:endParaRPr lang="ru-RU" sz="3200" dirty="0" smtClean="0"/>
          </a:p>
          <a:p>
            <a:r>
              <a:rPr lang="ru-RU" sz="3200" dirty="0" smtClean="0"/>
              <a:t>Чашечка</a:t>
            </a:r>
            <a:r>
              <a:rPr lang="ru-RU" sz="3200" dirty="0"/>
              <a:t>. 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Иголочка </a:t>
            </a:r>
          </a:p>
          <a:p>
            <a:r>
              <a:rPr lang="ru-RU" sz="3200" dirty="0" smtClean="0"/>
              <a:t>Горка </a:t>
            </a:r>
          </a:p>
          <a:p>
            <a:r>
              <a:rPr lang="ru-RU" sz="3200" dirty="0" smtClean="0"/>
              <a:t>Трубочка.</a:t>
            </a:r>
          </a:p>
          <a:p>
            <a:r>
              <a:rPr lang="ru-RU" sz="3200" dirty="0" smtClean="0"/>
              <a:t>Грибок</a:t>
            </a:r>
            <a:r>
              <a:rPr lang="ru-RU" sz="3200" dirty="0"/>
              <a:t>. </a:t>
            </a:r>
          </a:p>
          <a:p>
            <a:r>
              <a:rPr lang="ru-RU" sz="3200" dirty="0" smtClean="0"/>
              <a:t>Часики  </a:t>
            </a:r>
          </a:p>
          <a:p>
            <a:r>
              <a:rPr lang="ru-RU" sz="3200" dirty="0" smtClean="0"/>
              <a:t>Змейка</a:t>
            </a:r>
            <a:r>
              <a:rPr lang="ru-RU" sz="3200" dirty="0"/>
              <a:t>. </a:t>
            </a:r>
          </a:p>
          <a:p>
            <a:r>
              <a:rPr lang="ru-RU" sz="3200" dirty="0" smtClean="0"/>
              <a:t>Качели</a:t>
            </a:r>
          </a:p>
          <a:p>
            <a:r>
              <a:rPr lang="ru-RU" sz="3200" dirty="0" smtClean="0"/>
              <a:t>Футбол </a:t>
            </a:r>
          </a:p>
          <a:p>
            <a:r>
              <a:rPr lang="ru-RU" sz="3200" dirty="0" smtClean="0"/>
              <a:t>Чистка </a:t>
            </a:r>
            <a:r>
              <a:rPr lang="ru-RU" sz="3200" dirty="0"/>
              <a:t>зубов</a:t>
            </a:r>
            <a:r>
              <a:rPr lang="ru-RU" sz="3200" dirty="0" smtClean="0"/>
              <a:t>. </a:t>
            </a:r>
          </a:p>
          <a:p>
            <a:r>
              <a:rPr lang="ru-RU" sz="3200" dirty="0" smtClean="0"/>
              <a:t>Лошадка</a:t>
            </a:r>
          </a:p>
          <a:p>
            <a:r>
              <a:rPr lang="ru-RU" sz="3200" dirty="0" smtClean="0"/>
              <a:t>Гармошка.</a:t>
            </a:r>
          </a:p>
          <a:p>
            <a:r>
              <a:rPr lang="ru-RU" sz="3200" dirty="0" smtClean="0"/>
              <a:t>Маляр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/>
              <a:t>Вкусное </a:t>
            </a:r>
            <a:r>
              <a:rPr lang="ru-RU" sz="3200" dirty="0"/>
              <a:t>варенье. </a:t>
            </a:r>
          </a:p>
        </p:txBody>
      </p:sp>
    </p:spTree>
    <p:extLst>
      <p:ext uri="{BB962C8B-B14F-4D97-AF65-F5344CB8AC3E}">
        <p14:creationId xmlns:p14="http://schemas.microsoft.com/office/powerpoint/2010/main" val="17398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Упражнения для щёк: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 smtClean="0"/>
          </a:p>
          <a:p>
            <a:r>
              <a:rPr lang="ru-RU" sz="3600" dirty="0" smtClean="0"/>
              <a:t>Хомяк</a:t>
            </a:r>
          </a:p>
          <a:p>
            <a:r>
              <a:rPr lang="ru-RU" sz="3600" dirty="0" smtClean="0"/>
              <a:t>Худышка-толстушка</a:t>
            </a:r>
          </a:p>
          <a:p>
            <a:r>
              <a:rPr lang="ru-RU" sz="3600" dirty="0" smtClean="0"/>
              <a:t>Конфетки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5" y="307173"/>
            <a:ext cx="8610600" cy="1293028"/>
          </a:xfrm>
        </p:spPr>
        <p:txBody>
          <a:bodyPr/>
          <a:lstStyle/>
          <a:p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821382"/>
          </a:xfrm>
        </p:spPr>
        <p:txBody>
          <a:bodyPr>
            <a:normAutofit/>
          </a:bodyPr>
          <a:lstStyle/>
          <a:p>
            <a:r>
              <a:rPr lang="ru-RU" sz="3200" b="1" dirty="0"/>
              <a:t>Проводить артикуляционную гимнастику нужно </a:t>
            </a:r>
            <a:r>
              <a:rPr lang="ru-RU" sz="3200" b="1" dirty="0" smtClean="0"/>
              <a:t>ежедневно, </a:t>
            </a:r>
            <a:r>
              <a:rPr lang="ru-RU" sz="3200" b="1" dirty="0"/>
              <a:t>3-4 раза в день </a:t>
            </a:r>
            <a:r>
              <a:rPr lang="ru-RU" sz="3200" b="1" dirty="0" smtClean="0"/>
              <a:t>по </a:t>
            </a:r>
            <a:r>
              <a:rPr lang="ru-RU" sz="3200" b="1" dirty="0"/>
              <a:t>3-5 </a:t>
            </a:r>
            <a:r>
              <a:rPr lang="ru-RU" sz="3200" b="1" dirty="0" smtClean="0"/>
              <a:t>минут.</a:t>
            </a:r>
          </a:p>
          <a:p>
            <a:r>
              <a:rPr lang="ru-RU" sz="3200" dirty="0"/>
              <a:t>Начинаем гимнастику с простых упражнений, затем переходим к более сложным. </a:t>
            </a:r>
            <a:endParaRPr lang="ru-RU" sz="3200" dirty="0" smtClean="0"/>
          </a:p>
          <a:p>
            <a:r>
              <a:rPr lang="ru-RU" sz="3200" b="1" dirty="0"/>
              <a:t>Артикуляционную гимнастику выполняют </a:t>
            </a:r>
            <a:r>
              <a:rPr lang="ru-RU" sz="3200" b="1" dirty="0" smtClean="0"/>
              <a:t>сидя.</a:t>
            </a:r>
          </a:p>
          <a:p>
            <a:r>
              <a:rPr lang="ru-RU" sz="3200" dirty="0" smtClean="0"/>
              <a:t>Мы должны хорошо видеть своё лицо. Гимнастику делают перед настенным зеркалом. </a:t>
            </a:r>
          </a:p>
          <a:p>
            <a:r>
              <a:rPr lang="ru-RU" sz="3200" b="1" dirty="0"/>
              <a:t>Начинать гимнастику лучше с упражнений для губ.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599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16182"/>
            <a:ext cx="10820400" cy="5140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/>
              <a:t>Выполнение артикуляционных упражнений полезно вне зависимости от возраста, т.к. четкая артикуляция – это неизменная составляющая хорошей дикции. </a:t>
            </a:r>
          </a:p>
        </p:txBody>
      </p:sp>
    </p:spTree>
    <p:extLst>
      <p:ext uri="{BB962C8B-B14F-4D97-AF65-F5344CB8AC3E}">
        <p14:creationId xmlns:p14="http://schemas.microsoft.com/office/powerpoint/2010/main" val="40435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709" y="764373"/>
            <a:ext cx="9192491" cy="1293028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2057401"/>
            <a:ext cx="4863136" cy="4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673" y="764373"/>
            <a:ext cx="8998527" cy="1293028"/>
          </a:xfrm>
        </p:spPr>
        <p:txBody>
          <a:bodyPr/>
          <a:lstStyle/>
          <a:p>
            <a:r>
              <a:rPr lang="ru-RU" b="1" dirty="0" smtClean="0"/>
              <a:t>Артикуляционная гимнастика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98074"/>
            <a:ext cx="10820400" cy="4710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комплекс </a:t>
            </a:r>
            <a:r>
              <a:rPr lang="ru-RU" sz="5400" dirty="0"/>
              <a:t>упражнений для укрепления и развития мышц языка, губ, щёк и нижней </a:t>
            </a:r>
            <a:r>
              <a:rPr lang="ru-RU" sz="5400" dirty="0" smtClean="0"/>
              <a:t>челюсти.</a:t>
            </a:r>
          </a:p>
          <a:p>
            <a:pPr marL="0" indent="0">
              <a:buNone/>
            </a:pPr>
            <a:r>
              <a:rPr lang="ru-RU" sz="4800" dirty="0"/>
              <a:t>О</a:t>
            </a:r>
            <a:r>
              <a:rPr lang="ru-RU" sz="4800" dirty="0" smtClean="0"/>
              <a:t>на </a:t>
            </a:r>
            <a:r>
              <a:rPr lang="ru-RU" sz="4800" dirty="0"/>
              <a:t>помогает чётко и разборчиво произносить </a:t>
            </a:r>
            <a:r>
              <a:rPr lang="ru-RU" sz="4800" dirty="0" smtClean="0"/>
              <a:t>слова.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42458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Польза артикуляционной гимнастики для детей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/>
              <a:t>Улучшение речи</a:t>
            </a:r>
            <a:r>
              <a:rPr lang="ru-RU" sz="2800" dirty="0"/>
              <a:t>. </a:t>
            </a:r>
            <a:endParaRPr lang="ru-RU" sz="2800" dirty="0" smtClean="0"/>
          </a:p>
          <a:p>
            <a:pPr lvl="0"/>
            <a:r>
              <a:rPr lang="ru-RU" sz="2800" b="1" dirty="0" smtClean="0"/>
              <a:t>Способствует укреплению мышц губ, языка, мягкого нёба</a:t>
            </a:r>
            <a:r>
              <a:rPr lang="ru-RU" sz="2800" dirty="0" smtClean="0"/>
              <a:t>. </a:t>
            </a:r>
          </a:p>
          <a:p>
            <a:pPr lvl="0"/>
            <a:r>
              <a:rPr lang="ru-RU" sz="2800" b="1" dirty="0" smtClean="0"/>
              <a:t>Помогает исправить звуковые нарушения </a:t>
            </a:r>
            <a:r>
              <a:rPr lang="ru-RU" sz="2800" dirty="0" smtClean="0"/>
              <a:t>и устранить дефекты в работе артикуляционных органов. </a:t>
            </a:r>
          </a:p>
          <a:p>
            <a:pPr lvl="0"/>
            <a:r>
              <a:rPr lang="ru-RU" sz="2800" b="1" dirty="0" smtClean="0"/>
              <a:t>Поддержание </a:t>
            </a:r>
            <a:r>
              <a:rPr lang="ru-RU" sz="2800" b="1" dirty="0"/>
              <a:t>и улучшение звучания голоса</a:t>
            </a:r>
            <a:r>
              <a:rPr lang="ru-RU" sz="2800" dirty="0"/>
              <a:t>. Содействует развитию правильного дыхания и тембра голоса.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3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27018"/>
            <a:ext cx="10820400" cy="479166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Р</a:t>
            </a:r>
            <a:r>
              <a:rPr lang="ru-RU" sz="2800" dirty="0" smtClean="0"/>
              <a:t>егулярные </a:t>
            </a:r>
            <a:r>
              <a:rPr lang="ru-RU" sz="2800" dirty="0"/>
              <a:t>занятия артикуляционной гимнастикой способствуют </a:t>
            </a:r>
            <a:r>
              <a:rPr lang="ru-RU" sz="2800" dirty="0" smtClean="0"/>
              <a:t>развитию: </a:t>
            </a:r>
          </a:p>
          <a:p>
            <a:pPr marL="0" indent="0" algn="ctr">
              <a:buNone/>
            </a:pPr>
            <a:r>
              <a:rPr lang="ru-RU" sz="3600" b="1" dirty="0" smtClean="0"/>
              <a:t>памяти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внимания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мышления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восприятия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воображения</a:t>
            </a:r>
            <a:r>
              <a:rPr lang="ru-RU" sz="3600" b="1" dirty="0"/>
              <a:t>. 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67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8" y="901532"/>
            <a:ext cx="11076709" cy="1293028"/>
          </a:xfrm>
        </p:spPr>
        <p:txBody>
          <a:bodyPr/>
          <a:lstStyle/>
          <a:p>
            <a:r>
              <a:rPr lang="ru-RU" b="1" dirty="0" smtClean="0"/>
              <a:t>Как сделать гимнастику интересной?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Заниматься по карточкам</a:t>
            </a:r>
          </a:p>
          <a:p>
            <a:r>
              <a:rPr lang="ru-RU" sz="5400" dirty="0" smtClean="0"/>
              <a:t>Заниматься с игрушкой</a:t>
            </a:r>
          </a:p>
          <a:p>
            <a:r>
              <a:rPr lang="ru-RU" sz="5400" dirty="0" smtClean="0"/>
              <a:t>Читать стишки</a:t>
            </a:r>
          </a:p>
          <a:p>
            <a:r>
              <a:rPr lang="ru-RU" sz="5400" dirty="0" smtClean="0"/>
              <a:t>Включить приятную музыку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347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Польза для языка: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11928"/>
            <a:ext cx="10820400" cy="430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Укрепить </a:t>
            </a:r>
            <a:r>
              <a:rPr lang="ru-RU" sz="4400" dirty="0"/>
              <a:t>мышцы, развить подвижность, растянуть подъязычную связку, научить удерживать язык в широком и узком положениях, в форме </a:t>
            </a:r>
            <a:r>
              <a:rPr lang="ru-RU" sz="4400" dirty="0" smtClean="0"/>
              <a:t>чашечки. 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7936" y="4065307"/>
            <a:ext cx="2232747" cy="250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Польза для губ: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укрепить мышцы, развить их гибкость, научить удерживать в конкретной </a:t>
            </a:r>
            <a:r>
              <a:rPr lang="ru-RU" sz="4000" dirty="0" smtClean="0"/>
              <a:t>позиции.</a:t>
            </a:r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C0F2FF"/>
              </a:clrFrom>
              <a:clrTo>
                <a:srgbClr val="C0F2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8919" y="3732731"/>
            <a:ext cx="5732318" cy="24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Польза для щёк: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упрочнить мускулатуру, развить координацию </a:t>
            </a:r>
            <a:r>
              <a:rPr lang="ru-RU" sz="4400" dirty="0" smtClean="0"/>
              <a:t>движений.</a:t>
            </a:r>
          </a:p>
          <a:p>
            <a:pPr marL="0" indent="0">
              <a:buNone/>
            </a:pPr>
            <a:endParaRPr lang="ru-RU" sz="4400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3076" r="4574" b="18710"/>
          <a:stretch/>
        </p:blipFill>
        <p:spPr bwMode="auto">
          <a:xfrm>
            <a:off x="5527964" y="3602182"/>
            <a:ext cx="5694218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Польза для нёба: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научить контролировать подъём и опускание верхней челюсти, достичь подвижности мягкого </a:t>
            </a:r>
            <a:r>
              <a:rPr lang="ru-RU" sz="3600" dirty="0" smtClean="0"/>
              <a:t>нёба. </a:t>
            </a:r>
            <a:endParaRPr lang="ru-RU" sz="36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34106" r="15211"/>
          <a:stretch/>
        </p:blipFill>
        <p:spPr bwMode="auto">
          <a:xfrm>
            <a:off x="5430982" y="3408217"/>
            <a:ext cx="5153891" cy="28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119</TotalTime>
  <Words>306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След самолета</vt:lpstr>
      <vt:lpstr>Презентация PowerPoint</vt:lpstr>
      <vt:lpstr>Артикуляционная гимнастика</vt:lpstr>
      <vt:lpstr>Польза артикуляционной гимнастики для детей </vt:lpstr>
      <vt:lpstr>Презентация PowerPoint</vt:lpstr>
      <vt:lpstr>Как сделать гимнастику интересной?</vt:lpstr>
      <vt:lpstr>Польза для языка:</vt:lpstr>
      <vt:lpstr>Польза для губ:</vt:lpstr>
      <vt:lpstr>Польза для щёк:</vt:lpstr>
      <vt:lpstr>Польза для нёба:</vt:lpstr>
      <vt:lpstr>Виды упражнений:</vt:lpstr>
      <vt:lpstr>Упражнения для губ:</vt:lpstr>
      <vt:lpstr>Упражнения для языка:</vt:lpstr>
      <vt:lpstr>Упражнения для щёк:</vt:lpstr>
      <vt:lpstr>Рекомендации: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10</cp:revision>
  <dcterms:created xsi:type="dcterms:W3CDTF">2025-01-09T06:38:07Z</dcterms:created>
  <dcterms:modified xsi:type="dcterms:W3CDTF">2025-01-31T07:53:51Z</dcterms:modified>
</cp:coreProperties>
</file>