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8" r:id="rId3"/>
    <p:sldId id="257" r:id="rId4"/>
    <p:sldId id="259" r:id="rId5"/>
    <p:sldId id="260" r:id="rId6"/>
    <p:sldId id="262" r:id="rId7"/>
    <p:sldId id="264" r:id="rId8"/>
    <p:sldId id="265" r:id="rId9"/>
    <p:sldId id="267" r:id="rId10"/>
    <p:sldId id="269" r:id="rId11"/>
    <p:sldId id="270" r:id="rId12"/>
    <p:sldId id="271" r:id="rId13"/>
    <p:sldId id="272" r:id="rId14"/>
    <p:sldId id="273" r:id="rId15"/>
    <p:sldId id="274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02E1E"/>
    <a:srgbClr val="000000"/>
    <a:srgbClr val="FFFF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929F9F4-4A8F-4326-A1B4-22849713DDAB}" styleName="Темный стиль 1 - акцент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Темный стиль 1 -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2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5334000"/>
            <a:ext cx="7772400" cy="704850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6019800"/>
            <a:ext cx="7772400" cy="685800"/>
          </a:xfrm>
        </p:spPr>
        <p:txBody>
          <a:bodyPr/>
          <a:lstStyle>
            <a:lvl1pPr marL="0" indent="0">
              <a:buFontTx/>
              <a:buNone/>
              <a:defRPr sz="2400"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10350" y="1065213"/>
            <a:ext cx="2038350" cy="52117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1065213"/>
            <a:ext cx="5962650" cy="52117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2009775"/>
            <a:ext cx="40005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009775"/>
            <a:ext cx="40005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1065213"/>
            <a:ext cx="81534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2009775"/>
            <a:ext cx="81534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с двумя скругленными соседними углами 15"/>
          <p:cNvSpPr/>
          <p:nvPr/>
        </p:nvSpPr>
        <p:spPr bwMode="auto">
          <a:xfrm>
            <a:off x="428596" y="-18000"/>
            <a:ext cx="8286808" cy="1000108"/>
          </a:xfrm>
          <a:prstGeom prst="round2SameRect">
            <a:avLst>
              <a:gd name="adj1" fmla="val 0"/>
              <a:gd name="adj2" fmla="val 50000"/>
            </a:avLst>
          </a:prstGeom>
          <a:gradFill flip="none" rotWithShape="1">
            <a:gsLst>
              <a:gs pos="0">
                <a:schemeClr val="accent6">
                  <a:shade val="51000"/>
                  <a:satMod val="130000"/>
                  <a:alpha val="65000"/>
                </a:schemeClr>
              </a:gs>
              <a:gs pos="80000">
                <a:schemeClr val="accent6">
                  <a:shade val="93000"/>
                  <a:satMod val="130000"/>
                  <a:alpha val="75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  <a:lin ang="16200000" scaled="1"/>
            <a:tileRect/>
          </a:gradFill>
          <a:ln>
            <a:noFill/>
            <a:headEnd type="none" w="med" len="med"/>
            <a:tailEnd type="none" w="med" len="med"/>
          </a:ln>
          <a:effectLst>
            <a:softEdge rad="12700"/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7" name="Подзаголовок 2"/>
          <p:cNvSpPr txBox="1">
            <a:spLocks/>
          </p:cNvSpPr>
          <p:nvPr/>
        </p:nvSpPr>
        <p:spPr>
          <a:xfrm>
            <a:off x="142844" y="99994"/>
            <a:ext cx="8858312" cy="6858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Государственное бюджетное общеобразовательное учреждение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</a:t>
            </a:r>
            <a:r>
              <a:rPr kumimoji="0" lang="ru-RU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Шумихинская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специальная (коррекционная) школа-интернат»</a:t>
            </a:r>
            <a:endParaRPr kumimoji="0" lang="ru-RU" sz="20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500034" y="1785926"/>
          <a:ext cx="8153400" cy="4114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86082"/>
                <a:gridCol w="5367318"/>
              </a:tblGrid>
              <a:tr h="28099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Источники финансирования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02E1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Средства областного бюджета, дополнительно привлеченные средства (спонсорские средства, добровольные пожертвования).</a:t>
                      </a:r>
                    </a:p>
                  </a:txBody>
                  <a:tcPr>
                    <a:lnL w="381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Этапы реализации программы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02E1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1 этап – исследовательский (январь 2021 г.).</a:t>
                      </a:r>
                    </a:p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2 этап – организационный (февраль 2021 г.).</a:t>
                      </a:r>
                    </a:p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3 этап – реализация плановых мероприятий (2021-2023 гг.). </a:t>
                      </a:r>
                    </a:p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4 этап – заключительный (май 2023 г.).</a:t>
                      </a:r>
                    </a:p>
                  </a:txBody>
                  <a:tcPr>
                    <a:lnL w="381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Ожидаемые результаты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02E1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Интеграция детей с ОВЗ в общество.</a:t>
                      </a:r>
                    </a:p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Достаточный уровень развития, формирования и коррекции личностных качеств; развития умений, способностей обучающихся.</a:t>
                      </a:r>
                    </a:p>
                    <a:p>
                      <a:r>
                        <a:rPr lang="ru-RU" dirty="0" err="1" smtClean="0">
                          <a:solidFill>
                            <a:schemeClr val="bg1"/>
                          </a:solidFill>
                        </a:rPr>
                        <a:t>Сформированность</a:t>
                      </a:r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 способности подростков к самораскрытию и самореализации.</a:t>
                      </a:r>
                    </a:p>
                  </a:txBody>
                  <a:tcPr>
                    <a:lnL w="381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85794"/>
            <a:ext cx="8286808" cy="715962"/>
          </a:xfrm>
        </p:spPr>
        <p:txBody>
          <a:bodyPr/>
          <a:lstStyle/>
          <a:p>
            <a:pPr algn="ctr"/>
            <a:r>
              <a:rPr lang="ru-RU" sz="3600" b="1" spc="-100" dirty="0" smtClean="0"/>
              <a:t>Партнёры </a:t>
            </a:r>
            <a:r>
              <a:rPr lang="ru-RU" sz="3600" b="1" spc="-100" dirty="0" smtClean="0"/>
              <a:t>и спонсоры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428736"/>
            <a:ext cx="8153400" cy="4000528"/>
          </a:xfrm>
        </p:spPr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r>
              <a:rPr lang="ru-RU" sz="1600" b="1" dirty="0" smtClean="0"/>
              <a:t>Наши </a:t>
            </a:r>
            <a:r>
              <a:rPr lang="ru-RU" sz="1600" b="1" dirty="0" smtClean="0"/>
              <a:t>партнёры</a:t>
            </a:r>
            <a:r>
              <a:rPr lang="ru-RU" sz="1600" b="1" dirty="0" smtClean="0"/>
              <a:t>:</a:t>
            </a:r>
          </a:p>
          <a:p>
            <a:pPr marL="0" indent="0">
              <a:spcBef>
                <a:spcPts val="0"/>
              </a:spcBef>
            </a:pPr>
            <a:r>
              <a:rPr lang="ru-RU" sz="1600" dirty="0" smtClean="0"/>
              <a:t>Шумихинский районный отдел культуры;</a:t>
            </a:r>
          </a:p>
          <a:p>
            <a:pPr marL="0" indent="0">
              <a:spcBef>
                <a:spcPts val="0"/>
              </a:spcBef>
            </a:pPr>
            <a:r>
              <a:rPr lang="ru-RU" sz="1600" dirty="0" err="1" smtClean="0"/>
              <a:t>Шумихинская</a:t>
            </a:r>
            <a:r>
              <a:rPr lang="ru-RU" sz="1600" dirty="0" smtClean="0"/>
              <a:t> центральная районная библиотека;</a:t>
            </a:r>
          </a:p>
          <a:p>
            <a:pPr marL="0" indent="0">
              <a:spcBef>
                <a:spcPts val="0"/>
              </a:spcBef>
            </a:pPr>
            <a:r>
              <a:rPr lang="ru-RU" sz="1600" dirty="0" smtClean="0"/>
              <a:t>Шумихинский районный Дом культуры;</a:t>
            </a:r>
          </a:p>
          <a:p>
            <a:pPr marL="0" indent="0">
              <a:spcBef>
                <a:spcPts val="0"/>
              </a:spcBef>
            </a:pPr>
            <a:r>
              <a:rPr lang="ru-RU" sz="1600" dirty="0" smtClean="0"/>
              <a:t>Шумихинский районный краеведческий музей;</a:t>
            </a:r>
          </a:p>
          <a:p>
            <a:pPr marL="0" indent="0">
              <a:spcBef>
                <a:spcPts val="0"/>
              </a:spcBef>
            </a:pPr>
            <a:r>
              <a:rPr lang="ru-RU" sz="1600" dirty="0" smtClean="0"/>
              <a:t>Шумихинский Центр развития творчества</a:t>
            </a:r>
            <a:r>
              <a:rPr lang="ru-RU" sz="1600" dirty="0" smtClean="0"/>
              <a:t>.</a:t>
            </a:r>
          </a:p>
          <a:p>
            <a:pPr marL="0" indent="0">
              <a:spcBef>
                <a:spcPts val="0"/>
              </a:spcBef>
            </a:pPr>
            <a:endParaRPr lang="ru-RU" sz="1600" dirty="0" smtClean="0"/>
          </a:p>
          <a:p>
            <a:pPr marL="0" lvl="0" indent="0">
              <a:spcBef>
                <a:spcPts val="0"/>
              </a:spcBef>
              <a:buNone/>
            </a:pPr>
            <a:r>
              <a:rPr lang="ru-RU" sz="1600" b="1" dirty="0" smtClean="0"/>
              <a:t>Наши спонсоры:</a:t>
            </a:r>
          </a:p>
          <a:p>
            <a:pPr marL="0" indent="0">
              <a:spcBef>
                <a:spcPts val="0"/>
              </a:spcBef>
            </a:pPr>
            <a:r>
              <a:rPr lang="ru-RU" sz="1600" dirty="0" smtClean="0"/>
              <a:t>Администрация города Шумиха;</a:t>
            </a:r>
          </a:p>
          <a:p>
            <a:pPr marL="0" indent="0">
              <a:spcBef>
                <a:spcPts val="0"/>
              </a:spcBef>
            </a:pPr>
            <a:r>
              <a:rPr lang="ru-RU" sz="1600" dirty="0" smtClean="0"/>
              <a:t>Администрация Шумихинского района;</a:t>
            </a:r>
          </a:p>
          <a:p>
            <a:pPr marL="0" indent="0">
              <a:spcBef>
                <a:spcPts val="0"/>
              </a:spcBef>
            </a:pPr>
            <a:r>
              <a:rPr lang="ru-RU" sz="1600" dirty="0" smtClean="0"/>
              <a:t>«Почта России» в городе Шумиха;</a:t>
            </a:r>
          </a:p>
          <a:p>
            <a:pPr marL="0" indent="0">
              <a:spcBef>
                <a:spcPts val="0"/>
              </a:spcBef>
            </a:pPr>
            <a:r>
              <a:rPr lang="ru-RU" sz="1600" dirty="0" smtClean="0"/>
              <a:t>Челябинское региональное управление Центра внутреннего контроля "</a:t>
            </a:r>
            <a:r>
              <a:rPr lang="ru-RU" sz="1600" dirty="0" err="1" smtClean="0"/>
              <a:t>Желдорконтроль</a:t>
            </a:r>
            <a:r>
              <a:rPr lang="ru-RU" sz="1600" dirty="0" smtClean="0"/>
              <a:t>"</a:t>
            </a:r>
          </a:p>
          <a:p>
            <a:pPr marL="0" indent="0">
              <a:spcBef>
                <a:spcPts val="0"/>
              </a:spcBef>
            </a:pPr>
            <a:r>
              <a:rPr lang="ru-RU" sz="1600" dirty="0" smtClean="0"/>
              <a:t>Благотворительное сообщество города Москва.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1600" dirty="0" smtClean="0"/>
              <a:t>Спонсоры оказывают благотворительную помощь в виде подписки на периодические издания, дарения новых книг для школьной библиотеки.</a:t>
            </a:r>
          </a:p>
          <a:p>
            <a:pPr marL="0" lvl="0" indent="0">
              <a:spcBef>
                <a:spcPts val="0"/>
              </a:spcBef>
              <a:buNone/>
            </a:pPr>
            <a:endParaRPr lang="ru-RU" sz="1600" dirty="0" smtClean="0"/>
          </a:p>
        </p:txBody>
      </p:sp>
      <p:pic>
        <p:nvPicPr>
          <p:cNvPr id="6" name="Picture 2" descr="e:\Users\Username.Dragon-PC\Desktop\Мордвинцева Л.Н\Для презентации фото\Фото 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63966" y="1571612"/>
            <a:ext cx="2880000" cy="21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828525">
            <a:off x="-164611" y="4855419"/>
            <a:ext cx="9144000" cy="1524000"/>
          </a:xfrm>
        </p:spPr>
        <p:txBody>
          <a:bodyPr/>
          <a:lstStyle/>
          <a:p>
            <a:pPr algn="ctr"/>
            <a:r>
              <a:rPr lang="ru-RU" sz="2800" b="1" spc="-100" dirty="0" smtClean="0"/>
              <a:t>Мероприятия библиотеки с детьми, педагогами и родителями и участие педагога-библиотекаря в общешкольных мероприятиях</a:t>
            </a:r>
          </a:p>
        </p:txBody>
      </p:sp>
      <p:pic>
        <p:nvPicPr>
          <p:cNvPr id="9218" name="Picture 2" descr="E:\Users\Username.Dragon-PC\Desktop\funny-weekend-clipart-32543-whats-on-f-228189-png-images-pngio-kids-activities-png-457_33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6" y="5286388"/>
            <a:ext cx="2000232" cy="14750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142844" y="928670"/>
            <a:ext cx="2643206" cy="2786082"/>
            <a:chOff x="357158" y="1071546"/>
            <a:chExt cx="2643206" cy="2786082"/>
          </a:xfrm>
        </p:grpSpPr>
        <p:sp>
          <p:nvSpPr>
            <p:cNvPr id="10" name="Прямоугольник с двумя скругленными соседними углами 9"/>
            <p:cNvSpPr/>
            <p:nvPr/>
          </p:nvSpPr>
          <p:spPr bwMode="auto">
            <a:xfrm>
              <a:off x="357158" y="1071546"/>
              <a:ext cx="2643206" cy="2000264"/>
            </a:xfrm>
            <a:prstGeom prst="round2SameRect">
              <a:avLst>
                <a:gd name="adj1" fmla="val 10000"/>
                <a:gd name="adj2" fmla="val 0"/>
              </a:avLst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1" name="Прямоугольник с двумя скругленными соседними углами 10"/>
            <p:cNvSpPr/>
            <p:nvPr/>
          </p:nvSpPr>
          <p:spPr bwMode="auto">
            <a:xfrm>
              <a:off x="357158" y="3071810"/>
              <a:ext cx="2643206" cy="785818"/>
            </a:xfrm>
            <a:prstGeom prst="round2SameRect">
              <a:avLst>
                <a:gd name="adj1" fmla="val 0"/>
                <a:gd name="adj2" fmla="val 18095"/>
              </a:avLst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+mj-lt"/>
                </a:rPr>
                <a:t>Взаимосвязь </a:t>
              </a: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+mj-lt"/>
                </a:rPr>
                <a:t>с родителями</a:t>
              </a:r>
              <a:endPara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3214678" y="928670"/>
            <a:ext cx="2643206" cy="2786082"/>
            <a:chOff x="357158" y="1071546"/>
            <a:chExt cx="2643206" cy="2786082"/>
          </a:xfrm>
        </p:grpSpPr>
        <p:sp>
          <p:nvSpPr>
            <p:cNvPr id="14" name="Прямоугольник с двумя скругленными соседними углами 13"/>
            <p:cNvSpPr/>
            <p:nvPr/>
          </p:nvSpPr>
          <p:spPr bwMode="auto">
            <a:xfrm>
              <a:off x="357158" y="1071546"/>
              <a:ext cx="2643206" cy="2000264"/>
            </a:xfrm>
            <a:prstGeom prst="round2SameRect">
              <a:avLst>
                <a:gd name="adj1" fmla="val 10000"/>
                <a:gd name="adj2" fmla="val 0"/>
              </a:avLst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5" name="Прямоугольник с двумя скругленными соседними углами 14"/>
            <p:cNvSpPr/>
            <p:nvPr/>
          </p:nvSpPr>
          <p:spPr bwMode="auto">
            <a:xfrm>
              <a:off x="357158" y="3071810"/>
              <a:ext cx="2643206" cy="785818"/>
            </a:xfrm>
            <a:prstGeom prst="round2SameRect">
              <a:avLst>
                <a:gd name="adj1" fmla="val 0"/>
                <a:gd name="adj2" fmla="val 18095"/>
              </a:avLst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dirty="0" smtClean="0">
                  <a:solidFill>
                    <a:schemeClr val="bg1"/>
                  </a:solidFill>
                  <a:latin typeface="+mj-lt"/>
                </a:rPr>
                <a:t>Выставка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dirty="0" smtClean="0">
                  <a:solidFill>
                    <a:schemeClr val="bg1"/>
                  </a:solidFill>
                  <a:latin typeface="+mj-lt"/>
                </a:rPr>
                <a:t>«Памятники книге»</a:t>
              </a:r>
              <a:endPara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6357950" y="928670"/>
            <a:ext cx="2643206" cy="2786082"/>
            <a:chOff x="357158" y="1071546"/>
            <a:chExt cx="2643206" cy="2786082"/>
          </a:xfrm>
        </p:grpSpPr>
        <p:sp>
          <p:nvSpPr>
            <p:cNvPr id="17" name="Прямоугольник с двумя скругленными соседними углами 16"/>
            <p:cNvSpPr>
              <a:spLocks noChangeAspect="1"/>
            </p:cNvSpPr>
            <p:nvPr/>
          </p:nvSpPr>
          <p:spPr bwMode="auto">
            <a:xfrm>
              <a:off x="357158" y="1071546"/>
              <a:ext cx="2643206" cy="2000264"/>
            </a:xfrm>
            <a:prstGeom prst="round2SameRect">
              <a:avLst>
                <a:gd name="adj1" fmla="val 10000"/>
                <a:gd name="adj2" fmla="val 0"/>
              </a:avLst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8" name="Прямоугольник с двумя скругленными соседними углами 17"/>
            <p:cNvSpPr/>
            <p:nvPr/>
          </p:nvSpPr>
          <p:spPr bwMode="auto">
            <a:xfrm>
              <a:off x="357158" y="3071810"/>
              <a:ext cx="2643206" cy="785818"/>
            </a:xfrm>
            <a:prstGeom prst="round2SameRect">
              <a:avLst>
                <a:gd name="adj1" fmla="val 0"/>
                <a:gd name="adj2" fmla="val 18095"/>
              </a:avLst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dirty="0" smtClean="0">
                  <a:solidFill>
                    <a:schemeClr val="bg1"/>
                  </a:solidFill>
                  <a:latin typeface="+mj-lt"/>
                </a:rPr>
                <a:t>Выступление на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dirty="0" smtClean="0">
                  <a:solidFill>
                    <a:schemeClr val="bg1"/>
                  </a:solidFill>
                  <a:latin typeface="+mj-lt"/>
                </a:rPr>
                <a:t>педагогическом совете</a:t>
              </a:r>
              <a:endPara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142844" y="3929066"/>
            <a:ext cx="2643206" cy="2786082"/>
            <a:chOff x="357158" y="1071546"/>
            <a:chExt cx="2643206" cy="2786082"/>
          </a:xfrm>
        </p:grpSpPr>
        <p:sp>
          <p:nvSpPr>
            <p:cNvPr id="20" name="Прямоугольник с двумя скругленными соседними углами 19"/>
            <p:cNvSpPr/>
            <p:nvPr/>
          </p:nvSpPr>
          <p:spPr bwMode="auto">
            <a:xfrm>
              <a:off x="357158" y="1071546"/>
              <a:ext cx="2643206" cy="2000264"/>
            </a:xfrm>
            <a:prstGeom prst="round2SameRect">
              <a:avLst>
                <a:gd name="adj1" fmla="val 10000"/>
                <a:gd name="adj2" fmla="val 0"/>
              </a:avLst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1" name="Прямоугольник с двумя скругленными соседними углами 20"/>
            <p:cNvSpPr/>
            <p:nvPr/>
          </p:nvSpPr>
          <p:spPr bwMode="auto">
            <a:xfrm>
              <a:off x="357158" y="3071810"/>
              <a:ext cx="2643206" cy="785818"/>
            </a:xfrm>
            <a:prstGeom prst="round2SameRect">
              <a:avLst>
                <a:gd name="adj1" fmla="val 0"/>
                <a:gd name="adj2" fmla="val 18095"/>
              </a:avLst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+mj-lt"/>
                </a:rPr>
                <a:t>Консультирование</a:t>
              </a: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dirty="0" smtClean="0">
                  <a:solidFill>
                    <a:schemeClr val="bg1"/>
                  </a:solidFill>
                  <a:latin typeface="+mj-lt"/>
                </a:rPr>
                <a:t>педагогов</a:t>
              </a:r>
              <a:endPara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3214678" y="3929066"/>
            <a:ext cx="2643206" cy="2786082"/>
            <a:chOff x="357158" y="1071546"/>
            <a:chExt cx="2643206" cy="2786082"/>
          </a:xfrm>
        </p:grpSpPr>
        <p:sp>
          <p:nvSpPr>
            <p:cNvPr id="23" name="Прямоугольник с двумя скругленными соседними углами 22"/>
            <p:cNvSpPr/>
            <p:nvPr/>
          </p:nvSpPr>
          <p:spPr bwMode="auto">
            <a:xfrm>
              <a:off x="357158" y="1071546"/>
              <a:ext cx="2643206" cy="2000264"/>
            </a:xfrm>
            <a:prstGeom prst="round2SameRect">
              <a:avLst>
                <a:gd name="adj1" fmla="val 10000"/>
                <a:gd name="adj2" fmla="val 0"/>
              </a:avLst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4" name="Прямоугольник с двумя скругленными соседними углами 23"/>
            <p:cNvSpPr/>
            <p:nvPr/>
          </p:nvSpPr>
          <p:spPr bwMode="auto">
            <a:xfrm>
              <a:off x="357158" y="3071810"/>
              <a:ext cx="2643206" cy="785818"/>
            </a:xfrm>
            <a:prstGeom prst="round2SameRect">
              <a:avLst>
                <a:gd name="adj1" fmla="val 0"/>
                <a:gd name="adj2" fmla="val 18095"/>
              </a:avLst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+mj-lt"/>
                </a:rPr>
                <a:t>«</a:t>
              </a:r>
              <a:r>
                <a:rPr kumimoji="0" lang="ru-RU" b="0" i="0" u="none" strike="noStrike" cap="none" normalizeH="0" baseline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latin typeface="+mj-lt"/>
                </a:rPr>
                <a:t>Книжкина</a:t>
              </a:r>
              <a:r>
                <a:rPr kumimoji="0" lang="ru-RU" b="0" i="0" u="none" strike="noStrike" cap="none" normalizeH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+mj-lt"/>
                </a:rPr>
                <a:t> неделя»</a:t>
              </a:r>
              <a:endPara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6357950" y="3929066"/>
            <a:ext cx="2643206" cy="2786082"/>
            <a:chOff x="357158" y="1071546"/>
            <a:chExt cx="2643206" cy="2786082"/>
          </a:xfrm>
        </p:grpSpPr>
        <p:sp>
          <p:nvSpPr>
            <p:cNvPr id="26" name="Прямоугольник с двумя скругленными соседними углами 25"/>
            <p:cNvSpPr/>
            <p:nvPr/>
          </p:nvSpPr>
          <p:spPr bwMode="auto">
            <a:xfrm>
              <a:off x="357158" y="1071546"/>
              <a:ext cx="2643206" cy="2000264"/>
            </a:xfrm>
            <a:prstGeom prst="round2SameRect">
              <a:avLst>
                <a:gd name="adj1" fmla="val 10000"/>
                <a:gd name="adj2" fmla="val 0"/>
              </a:avLst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7" name="Прямоугольник с двумя скругленными соседними углами 26"/>
            <p:cNvSpPr/>
            <p:nvPr/>
          </p:nvSpPr>
          <p:spPr bwMode="auto">
            <a:xfrm>
              <a:off x="357158" y="3071810"/>
              <a:ext cx="2643206" cy="785818"/>
            </a:xfrm>
            <a:prstGeom prst="round2SameRect">
              <a:avLst>
                <a:gd name="adj1" fmla="val 0"/>
                <a:gd name="adj2" fmla="val 18095"/>
              </a:avLst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+mj-lt"/>
                </a:rPr>
                <a:t>Нарисуй героя книжки</a:t>
              </a:r>
              <a:endPara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endParaRPr>
            </a:p>
          </p:txBody>
        </p:sp>
      </p:grpSp>
      <p:pic>
        <p:nvPicPr>
          <p:cNvPr id="7170" name="Picture 2" descr="e:\Users\Username.Dragon-PC\Desktop\Мордвинцева Л.Н\Для презентации фото\Взаимосвязь с родителям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985496"/>
            <a:ext cx="2502000" cy="18765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171" name="Picture 3" descr="e:\Users\Username.Dragon-PC\Desktop\Мордвинцева Л.Н\Для презентации фото\Выставка Памятники книге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7" y="1142984"/>
            <a:ext cx="2503106" cy="15716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172" name="Picture 4" descr="e:\Users\Username.Dragon-PC\Desktop\Мордвинцева Л.Н\Для презентации фото\Выступление на педагогическом совете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6578" y="1000108"/>
            <a:ext cx="1792362" cy="1875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173" name="Picture 5" descr="e:\Users\Username.Dragon-PC\Desktop\Мордвинцева Л.Н\Для презентации фото\Консультирование педагогов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4000504"/>
            <a:ext cx="2502000" cy="18765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174" name="Picture 6" descr="e:\Users\Username.Dragon-PC\Desktop\Мордвинцева Л.Н\Для презентации фото\Книжкина неделя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86116" y="4143380"/>
            <a:ext cx="2502000" cy="15990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175" name="Picture 7" descr="e:\Users\Username.Dragon-PC\Desktop\Мордвинцева Л.Н\Для презентации фото\Нарисуй героя книжки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00892" y="4000504"/>
            <a:ext cx="1439465" cy="1875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1"/>
          <p:cNvGrpSpPr/>
          <p:nvPr/>
        </p:nvGrpSpPr>
        <p:grpSpPr>
          <a:xfrm>
            <a:off x="142844" y="928670"/>
            <a:ext cx="2643206" cy="2786082"/>
            <a:chOff x="357158" y="1071546"/>
            <a:chExt cx="2643206" cy="2786082"/>
          </a:xfrm>
        </p:grpSpPr>
        <p:sp>
          <p:nvSpPr>
            <p:cNvPr id="10" name="Прямоугольник с двумя скругленными соседними углами 9"/>
            <p:cNvSpPr/>
            <p:nvPr/>
          </p:nvSpPr>
          <p:spPr bwMode="auto">
            <a:xfrm>
              <a:off x="357158" y="1071546"/>
              <a:ext cx="2643206" cy="2000264"/>
            </a:xfrm>
            <a:prstGeom prst="round2SameRect">
              <a:avLst>
                <a:gd name="adj1" fmla="val 10000"/>
                <a:gd name="adj2" fmla="val 0"/>
              </a:avLst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1" name="Прямоугольник с двумя скругленными соседними углами 10"/>
            <p:cNvSpPr/>
            <p:nvPr/>
          </p:nvSpPr>
          <p:spPr bwMode="auto">
            <a:xfrm>
              <a:off x="357158" y="3071810"/>
              <a:ext cx="2643206" cy="785818"/>
            </a:xfrm>
            <a:prstGeom prst="round2SameRect">
              <a:avLst>
                <a:gd name="adj1" fmla="val 0"/>
                <a:gd name="adj2" fmla="val 18095"/>
              </a:avLst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b="0" i="0" u="none" strike="noStrike" cap="none" spc="-100" normalizeH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+mj-lt"/>
                </a:rPr>
                <a:t>Свеча памяти</a:t>
              </a:r>
              <a:endParaRPr kumimoji="0" lang="ru-RU" sz="3200" b="0" i="0" u="none" strike="noStrike" cap="none" spc="-100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endParaRPr>
            </a:p>
          </p:txBody>
        </p:sp>
      </p:grpSp>
      <p:grpSp>
        <p:nvGrpSpPr>
          <p:cNvPr id="3" name="Группа 12"/>
          <p:cNvGrpSpPr/>
          <p:nvPr/>
        </p:nvGrpSpPr>
        <p:grpSpPr>
          <a:xfrm>
            <a:off x="3214678" y="928670"/>
            <a:ext cx="2643206" cy="2786082"/>
            <a:chOff x="357158" y="1071546"/>
            <a:chExt cx="2643206" cy="2786082"/>
          </a:xfrm>
        </p:grpSpPr>
        <p:sp>
          <p:nvSpPr>
            <p:cNvPr id="14" name="Прямоугольник с двумя скругленными соседними углами 13"/>
            <p:cNvSpPr/>
            <p:nvPr/>
          </p:nvSpPr>
          <p:spPr bwMode="auto">
            <a:xfrm>
              <a:off x="357158" y="1071546"/>
              <a:ext cx="2643206" cy="2000264"/>
            </a:xfrm>
            <a:prstGeom prst="round2SameRect">
              <a:avLst>
                <a:gd name="adj1" fmla="val 10000"/>
                <a:gd name="adj2" fmla="val 0"/>
              </a:avLst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5" name="Прямоугольник с двумя скругленными соседними углами 14"/>
            <p:cNvSpPr/>
            <p:nvPr/>
          </p:nvSpPr>
          <p:spPr bwMode="auto">
            <a:xfrm>
              <a:off x="357158" y="3071810"/>
              <a:ext cx="2643206" cy="785818"/>
            </a:xfrm>
            <a:prstGeom prst="round2SameRect">
              <a:avLst>
                <a:gd name="adj1" fmla="val 0"/>
                <a:gd name="adj2" fmla="val 18095"/>
              </a:avLst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pc="-100" dirty="0" smtClean="0">
                  <a:solidFill>
                    <a:schemeClr val="bg1"/>
                  </a:solidFill>
                  <a:latin typeface="+mj-lt"/>
                </a:rPr>
                <a:t>Участие в концерте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0" lang="ru-RU" b="0" i="0" u="none" strike="noStrike" cap="none" spc="-100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+mj-lt"/>
                </a:rPr>
                <a:t>1</a:t>
              </a:r>
              <a:r>
                <a:rPr kumimoji="0" lang="ru-RU" b="0" i="0" u="none" strike="noStrike" cap="none" spc="-100" normalizeH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+mj-lt"/>
                </a:rPr>
                <a:t> сентября</a:t>
              </a:r>
              <a:endParaRPr kumimoji="0" lang="ru-RU" b="0" i="0" u="none" strike="noStrike" cap="none" spc="-10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endParaRPr>
            </a:p>
          </p:txBody>
        </p:sp>
      </p:grpSp>
      <p:grpSp>
        <p:nvGrpSpPr>
          <p:cNvPr id="4" name="Группа 15"/>
          <p:cNvGrpSpPr/>
          <p:nvPr/>
        </p:nvGrpSpPr>
        <p:grpSpPr>
          <a:xfrm>
            <a:off x="6357950" y="928670"/>
            <a:ext cx="2643206" cy="2786082"/>
            <a:chOff x="357158" y="1071546"/>
            <a:chExt cx="2643206" cy="2786082"/>
          </a:xfrm>
        </p:grpSpPr>
        <p:sp>
          <p:nvSpPr>
            <p:cNvPr id="17" name="Прямоугольник с двумя скругленными соседними углами 16"/>
            <p:cNvSpPr>
              <a:spLocks noChangeAspect="1"/>
            </p:cNvSpPr>
            <p:nvPr/>
          </p:nvSpPr>
          <p:spPr bwMode="auto">
            <a:xfrm>
              <a:off x="357158" y="1071546"/>
              <a:ext cx="2643206" cy="2000264"/>
            </a:xfrm>
            <a:prstGeom prst="round2SameRect">
              <a:avLst>
                <a:gd name="adj1" fmla="val 10000"/>
                <a:gd name="adj2" fmla="val 0"/>
              </a:avLst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8" name="Прямоугольник с двумя скругленными соседними углами 17"/>
            <p:cNvSpPr/>
            <p:nvPr/>
          </p:nvSpPr>
          <p:spPr bwMode="auto">
            <a:xfrm>
              <a:off x="357158" y="3071810"/>
              <a:ext cx="2643206" cy="785818"/>
            </a:xfrm>
            <a:prstGeom prst="round2SameRect">
              <a:avLst>
                <a:gd name="adj1" fmla="val 0"/>
                <a:gd name="adj2" fmla="val 18095"/>
              </a:avLst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pc="-100" dirty="0" smtClean="0">
                  <a:solidFill>
                    <a:schemeClr val="bg1"/>
                  </a:solidFill>
                  <a:latin typeface="+mj-lt"/>
                </a:rPr>
                <a:t>Участие в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pc="-100" dirty="0" smtClean="0">
                  <a:solidFill>
                    <a:schemeClr val="bg1"/>
                  </a:solidFill>
                  <a:latin typeface="+mj-lt"/>
                </a:rPr>
                <a:t>«Осеннем бале»</a:t>
              </a:r>
            </a:p>
          </p:txBody>
        </p:sp>
      </p:grpSp>
      <p:grpSp>
        <p:nvGrpSpPr>
          <p:cNvPr id="5" name="Группа 18"/>
          <p:cNvGrpSpPr/>
          <p:nvPr/>
        </p:nvGrpSpPr>
        <p:grpSpPr>
          <a:xfrm>
            <a:off x="142844" y="3929066"/>
            <a:ext cx="2643206" cy="2786082"/>
            <a:chOff x="357158" y="1071546"/>
            <a:chExt cx="2643206" cy="2786082"/>
          </a:xfrm>
        </p:grpSpPr>
        <p:sp>
          <p:nvSpPr>
            <p:cNvPr id="20" name="Прямоугольник с двумя скругленными соседними углами 19"/>
            <p:cNvSpPr/>
            <p:nvPr/>
          </p:nvSpPr>
          <p:spPr bwMode="auto">
            <a:xfrm>
              <a:off x="357158" y="1071546"/>
              <a:ext cx="2643206" cy="2000264"/>
            </a:xfrm>
            <a:prstGeom prst="round2SameRect">
              <a:avLst>
                <a:gd name="adj1" fmla="val 10000"/>
                <a:gd name="adj2" fmla="val 0"/>
              </a:avLst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1" name="Прямоугольник с двумя скругленными соседними углами 20"/>
            <p:cNvSpPr/>
            <p:nvPr/>
          </p:nvSpPr>
          <p:spPr bwMode="auto">
            <a:xfrm>
              <a:off x="357158" y="3071810"/>
              <a:ext cx="2643206" cy="785818"/>
            </a:xfrm>
            <a:prstGeom prst="round2SameRect">
              <a:avLst>
                <a:gd name="adj1" fmla="val 0"/>
                <a:gd name="adj2" fmla="val 18095"/>
              </a:avLst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b="0" i="0" u="none" strike="noStrike" cap="none" spc="-100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+mj-lt"/>
                </a:rPr>
                <a:t>Участие в школьной</a:t>
              </a: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pc="-100" dirty="0" smtClean="0">
                  <a:solidFill>
                    <a:schemeClr val="bg1"/>
                  </a:solidFill>
                  <a:latin typeface="+mj-lt"/>
                </a:rPr>
                <a:t>«Зарнице»</a:t>
              </a:r>
              <a:endParaRPr kumimoji="0" lang="ru-RU" b="0" i="0" u="none" strike="noStrike" cap="none" spc="-10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endParaRPr>
            </a:p>
          </p:txBody>
        </p:sp>
      </p:grpSp>
      <p:grpSp>
        <p:nvGrpSpPr>
          <p:cNvPr id="6" name="Группа 21"/>
          <p:cNvGrpSpPr/>
          <p:nvPr/>
        </p:nvGrpSpPr>
        <p:grpSpPr>
          <a:xfrm>
            <a:off x="3214678" y="3929066"/>
            <a:ext cx="2643206" cy="2786082"/>
            <a:chOff x="357158" y="1071546"/>
            <a:chExt cx="2643206" cy="2786082"/>
          </a:xfrm>
        </p:grpSpPr>
        <p:sp>
          <p:nvSpPr>
            <p:cNvPr id="23" name="Прямоугольник с двумя скругленными соседними углами 22"/>
            <p:cNvSpPr/>
            <p:nvPr/>
          </p:nvSpPr>
          <p:spPr bwMode="auto">
            <a:xfrm>
              <a:off x="357158" y="1071546"/>
              <a:ext cx="2643206" cy="2000264"/>
            </a:xfrm>
            <a:prstGeom prst="round2SameRect">
              <a:avLst>
                <a:gd name="adj1" fmla="val 10000"/>
                <a:gd name="adj2" fmla="val 0"/>
              </a:avLst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4" name="Прямоугольник с двумя скругленными соседними углами 23"/>
            <p:cNvSpPr/>
            <p:nvPr/>
          </p:nvSpPr>
          <p:spPr bwMode="auto">
            <a:xfrm>
              <a:off x="357158" y="3071810"/>
              <a:ext cx="2643206" cy="785818"/>
            </a:xfrm>
            <a:prstGeom prst="round2SameRect">
              <a:avLst>
                <a:gd name="adj1" fmla="val 0"/>
                <a:gd name="adj2" fmla="val 18095"/>
              </a:avLst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pc="-100" dirty="0" smtClean="0">
                  <a:solidFill>
                    <a:schemeClr val="bg1"/>
                  </a:solidFill>
                  <a:latin typeface="+mj-lt"/>
                </a:rPr>
                <a:t>Участие во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pc="-100" dirty="0" smtClean="0">
                  <a:solidFill>
                    <a:schemeClr val="bg1"/>
                  </a:solidFill>
                  <a:latin typeface="+mj-lt"/>
                </a:rPr>
                <a:t>Всероссийском конкурсе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pc="-100" dirty="0" smtClean="0">
                  <a:solidFill>
                    <a:schemeClr val="bg1"/>
                  </a:solidFill>
                  <a:latin typeface="+mj-lt"/>
                </a:rPr>
                <a:t>«Песни о главном»</a:t>
              </a:r>
              <a:endParaRPr kumimoji="0" lang="ru-RU" sz="3200" b="0" i="0" u="none" strike="noStrike" cap="none" spc="-100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endParaRPr>
            </a:p>
          </p:txBody>
        </p:sp>
      </p:grpSp>
      <p:grpSp>
        <p:nvGrpSpPr>
          <p:cNvPr id="7" name="Группа 24"/>
          <p:cNvGrpSpPr/>
          <p:nvPr/>
        </p:nvGrpSpPr>
        <p:grpSpPr>
          <a:xfrm>
            <a:off x="6357950" y="3929066"/>
            <a:ext cx="2643206" cy="2786082"/>
            <a:chOff x="357158" y="1071546"/>
            <a:chExt cx="2643206" cy="2786082"/>
          </a:xfrm>
        </p:grpSpPr>
        <p:sp>
          <p:nvSpPr>
            <p:cNvPr id="26" name="Прямоугольник с двумя скругленными соседними углами 25"/>
            <p:cNvSpPr/>
            <p:nvPr/>
          </p:nvSpPr>
          <p:spPr bwMode="auto">
            <a:xfrm>
              <a:off x="357158" y="1071546"/>
              <a:ext cx="2643206" cy="2000264"/>
            </a:xfrm>
            <a:prstGeom prst="round2SameRect">
              <a:avLst>
                <a:gd name="adj1" fmla="val 10000"/>
                <a:gd name="adj2" fmla="val 0"/>
              </a:avLst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7" name="Прямоугольник с двумя скругленными соседними углами 26"/>
            <p:cNvSpPr/>
            <p:nvPr/>
          </p:nvSpPr>
          <p:spPr bwMode="auto">
            <a:xfrm>
              <a:off x="357158" y="3071810"/>
              <a:ext cx="2643206" cy="785818"/>
            </a:xfrm>
            <a:prstGeom prst="round2SameRect">
              <a:avLst>
                <a:gd name="adj1" fmla="val 0"/>
                <a:gd name="adj2" fmla="val 18095"/>
              </a:avLst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dirty="0" smtClean="0"/>
                <a:t>«Широкая масленица»</a:t>
              </a:r>
            </a:p>
          </p:txBody>
        </p:sp>
      </p:grpSp>
      <p:pic>
        <p:nvPicPr>
          <p:cNvPr id="7174" name="Picture 6" descr="e:\Users\Username.Dragon-PC\Desktop\Мордвинцева Л.Н\Для презентации фото\Книжкина недел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4143380"/>
            <a:ext cx="2502000" cy="15990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194" name="Picture 2" descr="e:\Users\Username.Dragon-PC\Desktop\Мордвинцева Л.Н\Для презентации фото\Свеча Памят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000108"/>
            <a:ext cx="2502000" cy="18765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195" name="Picture 3" descr="e:\Users\Username.Dragon-PC\Desktop\Мордвинцева Л.Н\Для презентации фото\Участие в концерте 1 сентябр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16" y="1000108"/>
            <a:ext cx="2502000" cy="18765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196" name="Picture 4" descr="e:\Users\Username.Dragon-PC\Desktop\Мордвинцева Л.Н\Для презентации фото\Участие в Осеннем бале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43702" y="981896"/>
            <a:ext cx="2089970" cy="1875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197" name="Picture 5" descr="e:\Users\Username.Dragon-PC\Desktop\Мордвинцева Л.Н\Для презентации фото\Участие в школьной Зарнице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4000504"/>
            <a:ext cx="2502000" cy="18765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198" name="Picture 6" descr="e:\Users\Username.Dragon-PC\Desktop\Мордвинцева Л.Н\Для презентации фото\Участие во Всероссийском конкурсе Песни о главном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86116" y="4000504"/>
            <a:ext cx="2502000" cy="18765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199" name="Picture 7" descr="e:\Users\Username.Dragon-PC\Desktop\Мордвинцева Л.Н\Для презентации фото\Широкая масленица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29388" y="4000504"/>
            <a:ext cx="2502000" cy="18765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153400" cy="1428760"/>
          </a:xfrm>
        </p:spPr>
        <p:txBody>
          <a:bodyPr/>
          <a:lstStyle/>
          <a:p>
            <a:pPr algn="ctr"/>
            <a:r>
              <a:rPr lang="ru-RU" sz="3200" i="1" u="sng" dirty="0" smtClean="0"/>
              <a:t>Цитата дня: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4200" i="1" dirty="0" smtClean="0">
                <a:latin typeface="Monotype Corsiva" pitchFamily="66" charset="0"/>
              </a:rPr>
              <a:t>«Хочешь чего-то добиться , действуй!»</a:t>
            </a:r>
            <a:endParaRPr lang="ru-RU" sz="4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2143116"/>
            <a:ext cx="7929618" cy="1928826"/>
          </a:xfrm>
        </p:spPr>
        <p:txBody>
          <a:bodyPr/>
          <a:lstStyle/>
          <a:p>
            <a:pPr algn="ctr">
              <a:buNone/>
            </a:pPr>
            <a:r>
              <a:rPr lang="ru-RU" sz="6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Спасибо за внимание!</a:t>
            </a:r>
            <a:endParaRPr lang="ru-RU" sz="6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10243" name="Picture 3" descr="E:\Users\Username.Dragon-PC\Desktop\presentation_2142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4143380"/>
            <a:ext cx="2438400" cy="2438400"/>
          </a:xfrm>
          <a:prstGeom prst="rect">
            <a:avLst/>
          </a:prstGeom>
          <a:noFill/>
        </p:spPr>
      </p:pic>
      <p:pic>
        <p:nvPicPr>
          <p:cNvPr id="10242" name="Picture 2" descr="E:\Users\Username.Dragon-PC\Desktop\0b5325b50c15e11358c87dab3df0782b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4357694"/>
            <a:ext cx="1680206" cy="25003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соседними углами 3"/>
          <p:cNvSpPr/>
          <p:nvPr/>
        </p:nvSpPr>
        <p:spPr bwMode="auto">
          <a:xfrm rot="16200000">
            <a:off x="7108033" y="1178719"/>
            <a:ext cx="1000132" cy="3071802"/>
          </a:xfrm>
          <a:prstGeom prst="round2SameRect">
            <a:avLst>
              <a:gd name="adj1" fmla="val 43333"/>
              <a:gd name="adj2" fmla="val 0"/>
            </a:avLst>
          </a:prstGeom>
          <a:gradFill flip="none" rotWithShape="1">
            <a:gsLst>
              <a:gs pos="0">
                <a:srgbClr val="B02E1E">
                  <a:shade val="30000"/>
                  <a:satMod val="115000"/>
                  <a:alpha val="65000"/>
                </a:srgbClr>
              </a:gs>
              <a:gs pos="50000">
                <a:srgbClr val="B02E1E">
                  <a:shade val="67500"/>
                  <a:satMod val="115000"/>
                  <a:alpha val="75000"/>
                </a:srgbClr>
              </a:gs>
              <a:gs pos="100000">
                <a:srgbClr val="B02E1E">
                  <a:shade val="100000"/>
                  <a:satMod val="115000"/>
                </a:srgb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0" y="4786322"/>
            <a:ext cx="9144000" cy="2071702"/>
          </a:xfrm>
          <a:prstGeom prst="rect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  <a:alpha val="65000"/>
                </a:schemeClr>
              </a:gs>
              <a:gs pos="50000">
                <a:schemeClr val="accent2">
                  <a:shade val="67500"/>
                  <a:satMod val="115000"/>
                  <a:alpha val="90000"/>
                </a:schemeClr>
              </a:gs>
              <a:gs pos="100000">
                <a:schemeClr val="accent2">
                  <a:shade val="100000"/>
                  <a:satMod val="115000"/>
                  <a:alpha val="98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1270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42844" y="5000636"/>
            <a:ext cx="8858312" cy="121444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Программа развития библиотеки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«Создание развивающей системы библиотеки в специальной (коррекционной) школе для детей с интеллектуальными нарушениями с помощью новых педагогических технологий»</a:t>
            </a:r>
            <a:endParaRPr kumimoji="0" lang="ru-RU" sz="4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2" y="4714884"/>
            <a:ext cx="9144000" cy="142876"/>
          </a:xfrm>
          <a:prstGeom prst="rect">
            <a:avLst/>
          </a:prstGeom>
          <a:solidFill>
            <a:srgbClr val="FFFFFF">
              <a:alpha val="65098"/>
            </a:srgb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15074" y="2357430"/>
            <a:ext cx="29289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</a:rPr>
              <a:t>Составитель: </a:t>
            </a:r>
            <a:endParaRPr lang="ru-RU" sz="1200" dirty="0" smtClean="0">
              <a:solidFill>
                <a:schemeClr val="bg1"/>
              </a:solidFill>
            </a:endParaRPr>
          </a:p>
          <a:p>
            <a:r>
              <a:rPr lang="ru-RU" sz="1200" dirty="0" smtClean="0">
                <a:solidFill>
                  <a:schemeClr val="bg1"/>
                </a:solidFill>
              </a:rPr>
              <a:t>педагог-библиотекарь </a:t>
            </a:r>
          </a:p>
          <a:p>
            <a:r>
              <a:rPr lang="ru-RU" sz="1200" dirty="0" smtClean="0">
                <a:solidFill>
                  <a:schemeClr val="bg1"/>
                </a:solidFill>
              </a:rPr>
              <a:t>Мордвинцева </a:t>
            </a:r>
            <a:r>
              <a:rPr lang="ru-RU" sz="1200" dirty="0">
                <a:solidFill>
                  <a:schemeClr val="bg1"/>
                </a:solidFill>
              </a:rPr>
              <a:t>Людмила </a:t>
            </a:r>
            <a:r>
              <a:rPr lang="ru-RU" sz="1200" dirty="0" smtClean="0">
                <a:solidFill>
                  <a:schemeClr val="bg1"/>
                </a:solidFill>
              </a:rPr>
              <a:t>Николаевна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2643174" y="6215082"/>
            <a:ext cx="400052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</a:rPr>
              <a:t>Срок реализации</a:t>
            </a:r>
            <a:r>
              <a:rPr lang="ru-RU" sz="1600" dirty="0" smtClean="0">
                <a:solidFill>
                  <a:schemeClr val="bg1"/>
                </a:solidFill>
              </a:rPr>
              <a:t>:</a:t>
            </a:r>
          </a:p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январь </a:t>
            </a:r>
            <a:r>
              <a:rPr lang="ru-RU" sz="1600" dirty="0">
                <a:solidFill>
                  <a:schemeClr val="bg1"/>
                </a:solidFill>
              </a:rPr>
              <a:t>2021 г. </a:t>
            </a:r>
            <a:r>
              <a:rPr lang="ru-RU" sz="1600" dirty="0" smtClean="0">
                <a:solidFill>
                  <a:schemeClr val="bg1"/>
                </a:solidFill>
              </a:rPr>
              <a:t>– май </a:t>
            </a:r>
            <a:r>
              <a:rPr lang="ru-RU" sz="1600" dirty="0">
                <a:solidFill>
                  <a:schemeClr val="bg1"/>
                </a:solidFill>
              </a:rPr>
              <a:t>2023 г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785794"/>
            <a:ext cx="8153400" cy="715962"/>
          </a:xfrm>
        </p:spPr>
        <p:txBody>
          <a:bodyPr/>
          <a:lstStyle/>
          <a:p>
            <a:pPr algn="ctr"/>
            <a:r>
              <a:rPr lang="ru-RU" sz="3600" b="1" dirty="0" smtClean="0"/>
              <a:t>Общие </a:t>
            </a:r>
            <a:r>
              <a:rPr lang="ru-RU" sz="3600" b="1" spc="-100" dirty="0" smtClean="0"/>
              <a:t>сведения</a:t>
            </a:r>
            <a:r>
              <a:rPr lang="ru-RU" sz="3600" b="1" dirty="0" smtClean="0"/>
              <a:t> о библиотеке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428736"/>
            <a:ext cx="8715436" cy="3714776"/>
          </a:xfrm>
        </p:spPr>
        <p:txBody>
          <a:bodyPr/>
          <a:lstStyle/>
          <a:p>
            <a:pPr marL="0" indent="180000">
              <a:spcBef>
                <a:spcPts val="0"/>
              </a:spcBef>
              <a:buNone/>
            </a:pPr>
            <a:r>
              <a:rPr lang="ru-RU" sz="1600" dirty="0" smtClean="0"/>
              <a:t>В ГБОУ «</a:t>
            </a:r>
            <a:r>
              <a:rPr lang="ru-RU" sz="1600" dirty="0" err="1" smtClean="0"/>
              <a:t>Шумихинская</a:t>
            </a:r>
            <a:r>
              <a:rPr lang="ru-RU" sz="1600" dirty="0" smtClean="0"/>
              <a:t> школа-интернат» в 2020-2021 учебном году обучается 69 детей с ограниченными возможностями здоровья, работает 65 сотрудников.</a:t>
            </a:r>
          </a:p>
          <a:p>
            <a:pPr marL="0" indent="180000">
              <a:spcBef>
                <a:spcPts val="0"/>
              </a:spcBef>
              <a:buNone/>
            </a:pPr>
            <a:r>
              <a:rPr lang="ru-RU" sz="1600" dirty="0" smtClean="0"/>
              <a:t>Число читателей школьной библиотеки: 69 детей, 41 взрослый.</a:t>
            </a:r>
          </a:p>
          <a:p>
            <a:pPr marL="0" indent="180000">
              <a:spcBef>
                <a:spcPts val="0"/>
              </a:spcBef>
              <a:buNone/>
            </a:pPr>
            <a:r>
              <a:rPr lang="ru-RU" sz="1600" dirty="0" smtClean="0"/>
              <a:t>Библиотека находится на втором этаже школьного здания, ее площадь составляет 49,8 кв. метров. Помещение оборудовано мягкой и корпусной мебелью, стеллажами для книг. Имеются телевизор, компьютер. Используются для работы сеть Интернет, </a:t>
            </a:r>
            <a:r>
              <a:rPr lang="ru-RU" sz="1600" dirty="0" err="1" smtClean="0"/>
              <a:t>мультимедийное</a:t>
            </a:r>
            <a:r>
              <a:rPr lang="ru-RU" sz="1600" dirty="0" smtClean="0"/>
              <a:t> оборудование. Формируется </a:t>
            </a:r>
            <a:r>
              <a:rPr lang="ru-RU" sz="1600" dirty="0" err="1" smtClean="0"/>
              <a:t>медиатека</a:t>
            </a:r>
            <a:r>
              <a:rPr lang="ru-RU" sz="1600" dirty="0" smtClean="0"/>
              <a:t>.</a:t>
            </a:r>
          </a:p>
          <a:p>
            <a:pPr marL="0" indent="180000">
              <a:spcBef>
                <a:spcPts val="0"/>
              </a:spcBef>
              <a:buNone/>
            </a:pPr>
            <a:r>
              <a:rPr lang="ru-RU" sz="1600" dirty="0" smtClean="0"/>
              <a:t>Оборудовано 10 посадочных мест.</a:t>
            </a:r>
          </a:p>
          <a:p>
            <a:pPr marL="0" indent="180000">
              <a:spcBef>
                <a:spcPts val="0"/>
              </a:spcBef>
              <a:buNone/>
            </a:pPr>
            <a:r>
              <a:rPr lang="ru-RU" sz="1600" dirty="0" smtClean="0"/>
              <a:t>Книжный фонд библиотеки — 18041 экземпляр, из них 2395 экземпляров учебников и учебных пособий.</a:t>
            </a:r>
          </a:p>
          <a:p>
            <a:pPr>
              <a:buNone/>
            </a:pPr>
            <a:endParaRPr lang="ru-RU" dirty="0" smtClean="0"/>
          </a:p>
        </p:txBody>
      </p:sp>
      <p:pic>
        <p:nvPicPr>
          <p:cNvPr id="1026" name="Picture 2" descr="d:\Users\Программист\Desktop\Мордвинцева Л.Н\Для презентации фото\Фото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000" y="4320000"/>
            <a:ext cx="2880000" cy="21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d:\Users\Программист\Desktop\Мордвинцева Л.Н\Для презентации фото\Фото 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50000" y="4320000"/>
            <a:ext cx="2880000" cy="21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d:\Users\Программист\Desktop\Мордвинцева Л.Н\Для презентации фото\Фото 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66000" y="4357694"/>
            <a:ext cx="2880000" cy="21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84800"/>
            <a:ext cx="8286808" cy="715962"/>
          </a:xfrm>
        </p:spPr>
        <p:txBody>
          <a:bodyPr/>
          <a:lstStyle/>
          <a:p>
            <a:pPr algn="ctr"/>
            <a:r>
              <a:rPr lang="ru-RU" sz="3600" b="1" dirty="0" smtClean="0"/>
              <a:t>Проблемы </a:t>
            </a:r>
            <a:r>
              <a:rPr lang="ru-RU" sz="3600" b="1" spc="-100" dirty="0" smtClean="0"/>
              <a:t>библиотеки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429200"/>
            <a:ext cx="8286808" cy="1562101"/>
          </a:xfrm>
        </p:spPr>
        <p:txBody>
          <a:bodyPr/>
          <a:lstStyle/>
          <a:p>
            <a:pPr marL="0" lvl="0" indent="180000">
              <a:spcBef>
                <a:spcPts val="0"/>
              </a:spcBef>
            </a:pPr>
            <a:r>
              <a:rPr lang="ru-RU" sz="1600" dirty="0" smtClean="0"/>
              <a:t>расположение школьной библиотеки в приспособленном помещении небольшой площади по причине незавершенной реконструкции школы-интерната;</a:t>
            </a:r>
          </a:p>
          <a:p>
            <a:pPr marL="0" lvl="0" indent="180000">
              <a:spcBef>
                <a:spcPts val="0"/>
              </a:spcBef>
            </a:pPr>
            <a:r>
              <a:rPr lang="ru-RU" sz="1600" dirty="0" smtClean="0"/>
              <a:t>недостаточное финансирование для реализации потребностей школьной библиотеки.</a:t>
            </a:r>
          </a:p>
          <a:p>
            <a:pPr>
              <a:buNone/>
            </a:pPr>
            <a:endParaRPr lang="ru-RU" sz="1600" dirty="0" smtClean="0"/>
          </a:p>
        </p:txBody>
      </p:sp>
      <p:pic>
        <p:nvPicPr>
          <p:cNvPr id="15362" name="Picture 2" descr="D:\Users\Программист\Desktop\23386470805821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64266" y="3571876"/>
            <a:ext cx="1650610" cy="2718888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2700"/>
          </a:effectLst>
        </p:spPr>
      </p:pic>
      <p:pic>
        <p:nvPicPr>
          <p:cNvPr id="15363" name="Picture 3" descr="D:\Users\Программист\Desktop\70-701612_graphic-black-and-white-drip-email-marketing-automati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071942"/>
            <a:ext cx="1915743" cy="24145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85794"/>
            <a:ext cx="8286808" cy="715962"/>
          </a:xfrm>
        </p:spPr>
        <p:txBody>
          <a:bodyPr/>
          <a:lstStyle/>
          <a:p>
            <a:pPr algn="ctr"/>
            <a:r>
              <a:rPr lang="ru-RU" sz="3600" b="1" spc="-100" dirty="0" smtClean="0"/>
              <a:t>Нормативно-правовая база программы</a:t>
            </a:r>
            <a:endParaRPr lang="ru-RU" sz="3600" spc="-1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5300" y="1429201"/>
            <a:ext cx="8153400" cy="3285684"/>
          </a:xfrm>
        </p:spPr>
        <p:txBody>
          <a:bodyPr/>
          <a:lstStyle/>
          <a:p>
            <a:pPr marL="0" lvl="0" indent="180000">
              <a:spcBef>
                <a:spcPts val="0"/>
              </a:spcBef>
            </a:pPr>
            <a:r>
              <a:rPr lang="ru-RU" sz="1600" dirty="0" smtClean="0"/>
              <a:t>Конвенция ООН «Конвенция о правах ребёнка»;</a:t>
            </a:r>
          </a:p>
          <a:p>
            <a:pPr marL="0" lvl="0" indent="180000">
              <a:spcBef>
                <a:spcPts val="0"/>
              </a:spcBef>
            </a:pPr>
            <a:r>
              <a:rPr lang="ru-RU" sz="1600" dirty="0" smtClean="0"/>
              <a:t>Конституция Российской Федерации; </a:t>
            </a:r>
          </a:p>
          <a:p>
            <a:pPr marL="0" lvl="0" indent="180000">
              <a:spcBef>
                <a:spcPts val="0"/>
              </a:spcBef>
            </a:pPr>
            <a:r>
              <a:rPr lang="ru-RU" sz="1600" dirty="0" smtClean="0"/>
              <a:t>ФЗ от 29.12.2012 г. № 273-ФЗ «Об образовании в Российской Федерации»;</a:t>
            </a:r>
          </a:p>
          <a:p>
            <a:pPr marL="0" lvl="0" indent="180000">
              <a:spcBef>
                <a:spcPts val="0"/>
              </a:spcBef>
            </a:pPr>
            <a:r>
              <a:rPr lang="ru-RU" sz="1600" dirty="0" smtClean="0"/>
              <a:t>ФЗ от 24.07.1998 г. №124 – ФЗ «Об основных гарантиях прав ребёнка в Российской Федерации»; </a:t>
            </a:r>
          </a:p>
          <a:p>
            <a:pPr marL="0" lvl="0" indent="180000">
              <a:spcBef>
                <a:spcPts val="0"/>
              </a:spcBef>
            </a:pPr>
            <a:r>
              <a:rPr lang="ru-RU" sz="1600" dirty="0" smtClean="0"/>
              <a:t>Федеральный государственный образовательный стандарт образования обучающихся с умственной отсталостью (интеллектуальными нарушениями); </a:t>
            </a:r>
          </a:p>
          <a:p>
            <a:pPr marL="0" lvl="0" indent="180000">
              <a:spcBef>
                <a:spcPts val="0"/>
              </a:spcBef>
            </a:pPr>
            <a:r>
              <a:rPr lang="ru-RU" sz="1600" dirty="0" smtClean="0"/>
              <a:t>ФЗ от 29.12.1994 г. № 78-ФЗ «О библиотечном деле»; </a:t>
            </a:r>
          </a:p>
          <a:p>
            <a:pPr marL="0" lvl="0" indent="180000">
              <a:spcBef>
                <a:spcPts val="0"/>
              </a:spcBef>
            </a:pPr>
            <a:r>
              <a:rPr lang="ru-RU" sz="1600" dirty="0" smtClean="0"/>
              <a:t>ФЗ от 25.07.2002 г. № 114-ФЗ «О противодействии экстремистской деятельности»; </a:t>
            </a:r>
          </a:p>
          <a:p>
            <a:pPr marL="0" lvl="0" indent="180000">
              <a:spcBef>
                <a:spcPts val="0"/>
              </a:spcBef>
            </a:pPr>
            <a:r>
              <a:rPr lang="ru-RU" sz="1600" dirty="0" smtClean="0"/>
              <a:t>ФЗ от 29.12.2010 г. № 436-ФЗ «О защите детей от информации, причиняющей вред их здоровью и развитию»; </a:t>
            </a:r>
          </a:p>
          <a:p>
            <a:pPr marL="0" lvl="0" indent="180000">
              <a:spcBef>
                <a:spcPts val="0"/>
              </a:spcBef>
            </a:pPr>
            <a:r>
              <a:rPr lang="ru-RU" sz="1600" dirty="0" smtClean="0"/>
              <a:t>Устав ГБОУ «</a:t>
            </a:r>
            <a:r>
              <a:rPr lang="ru-RU" sz="1600" dirty="0" err="1" smtClean="0"/>
              <a:t>Шумихинская</a:t>
            </a:r>
            <a:r>
              <a:rPr lang="ru-RU" sz="1600" dirty="0" smtClean="0"/>
              <a:t> школа–интернат».</a:t>
            </a:r>
          </a:p>
        </p:txBody>
      </p:sp>
      <p:pic>
        <p:nvPicPr>
          <p:cNvPr id="1026" name="Picture 2" descr="E:\Users\Username.Dragon-PC\Downloads\58da5f275f58be1227aec93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81376" y="4643446"/>
            <a:ext cx="2733698" cy="20502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Прямоугольник с двумя скругленными соседними углами 77"/>
          <p:cNvSpPr/>
          <p:nvPr/>
        </p:nvSpPr>
        <p:spPr bwMode="auto">
          <a:xfrm>
            <a:off x="6000760" y="2428868"/>
            <a:ext cx="2571768" cy="3214710"/>
          </a:xfrm>
          <a:prstGeom prst="round2SameRect">
            <a:avLst>
              <a:gd name="adj1" fmla="val 11819"/>
              <a:gd name="adj2" fmla="val 12122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spc="-10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переход</a:t>
            </a:r>
            <a:r>
              <a:rPr lang="ru-RU" sz="2200" spc="-100" dirty="0" smtClean="0">
                <a:solidFill>
                  <a:srgbClr val="000000"/>
                </a:solidFill>
                <a:latin typeface="+mj-lt"/>
              </a:rPr>
              <a:t> в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200" spc="-100" dirty="0" smtClean="0">
                <a:solidFill>
                  <a:srgbClr val="000000"/>
                </a:solidFill>
                <a:latin typeface="+mj-lt"/>
              </a:rPr>
              <a:t>инновационный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spc="-10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режим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200" spc="-100" dirty="0" smtClean="0">
                <a:solidFill>
                  <a:srgbClr val="000000"/>
                </a:solidFill>
                <a:latin typeface="+mj-lt"/>
              </a:rPr>
              <a:t>жизнедеятельности</a:t>
            </a:r>
            <a:endParaRPr kumimoji="0" lang="ru-RU" sz="2200" b="0" i="0" u="none" strike="noStrike" cap="none" spc="-100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+mj-lt"/>
            </a:endParaRPr>
          </a:p>
        </p:txBody>
      </p:sp>
      <p:sp>
        <p:nvSpPr>
          <p:cNvPr id="77" name="Прямоугольник с двумя скругленными соседними углами 76"/>
          <p:cNvSpPr/>
          <p:nvPr/>
        </p:nvSpPr>
        <p:spPr bwMode="auto">
          <a:xfrm>
            <a:off x="3286116" y="2428868"/>
            <a:ext cx="2571768" cy="3214710"/>
          </a:xfrm>
          <a:prstGeom prst="round2SameRect">
            <a:avLst>
              <a:gd name="adj1" fmla="val 11819"/>
              <a:gd name="adj2" fmla="val 12122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200" spc="-100" dirty="0" smtClean="0">
                <a:solidFill>
                  <a:srgbClr val="000000"/>
                </a:solidFill>
                <a:latin typeface="+mj-lt"/>
              </a:rPr>
              <a:t>с</a:t>
            </a:r>
            <a:r>
              <a:rPr kumimoji="0" lang="ru-RU" sz="2200" b="0" i="0" u="none" strike="noStrike" cap="none" spc="-10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истему </a:t>
            </a:r>
            <a:r>
              <a:rPr kumimoji="0" lang="ru-RU" sz="2200" b="0" i="0" u="none" strike="noStrike" cap="none" spc="-10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действий,</a:t>
            </a:r>
            <a:endParaRPr kumimoji="0" lang="ru-RU" sz="2200" b="0" i="0" u="none" strike="noStrike" cap="none" spc="-100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+mj-lt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200" spc="-100" dirty="0" smtClean="0">
                <a:solidFill>
                  <a:srgbClr val="000000"/>
                </a:solidFill>
                <a:latin typeface="+mj-lt"/>
              </a:rPr>
              <a:t>направленную на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spc="-10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достижение</a:t>
            </a:r>
            <a:r>
              <a:rPr kumimoji="0" lang="ru-RU" sz="2200" b="0" i="0" u="none" strike="noStrike" cap="none" spc="-100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 цели</a:t>
            </a:r>
            <a:endParaRPr kumimoji="0" lang="ru-RU" sz="2200" b="0" i="0" u="none" strike="noStrike" cap="none" spc="-100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+mj-lt"/>
            </a:endParaRPr>
          </a:p>
        </p:txBody>
      </p:sp>
      <p:sp>
        <p:nvSpPr>
          <p:cNvPr id="75" name="Прямоугольник с двумя скругленными соседними углами 74"/>
          <p:cNvSpPr/>
          <p:nvPr/>
        </p:nvSpPr>
        <p:spPr bwMode="auto">
          <a:xfrm>
            <a:off x="571472" y="2428868"/>
            <a:ext cx="2571768" cy="3214710"/>
          </a:xfrm>
          <a:prstGeom prst="round2SameRect">
            <a:avLst>
              <a:gd name="adj1" fmla="val 11449"/>
              <a:gd name="adj2" fmla="val 11011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200" spc="-100" dirty="0" smtClean="0">
                <a:solidFill>
                  <a:srgbClr val="000000"/>
                </a:solidFill>
                <a:latin typeface="+mj-lt"/>
              </a:rPr>
              <a:t>с</a:t>
            </a:r>
            <a:r>
              <a:rPr kumimoji="0" lang="ru-RU" sz="2200" b="0" i="0" u="none" strike="noStrike" cap="none" spc="-10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тратегический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spc="-10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документ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785794"/>
            <a:ext cx="8153400" cy="715962"/>
          </a:xfrm>
        </p:spPr>
        <p:txBody>
          <a:bodyPr/>
          <a:lstStyle/>
          <a:p>
            <a:pPr algn="ctr"/>
            <a:r>
              <a:rPr lang="ru-RU" sz="3600" b="1" spc="-100" dirty="0" smtClean="0">
                <a:solidFill>
                  <a:schemeClr val="bg1">
                    <a:lumMod val="95000"/>
                  </a:schemeClr>
                </a:solidFill>
              </a:rPr>
              <a:t>Программа развития библиотеки</a:t>
            </a:r>
            <a:endParaRPr lang="ru-RU" sz="3600" dirty="0"/>
          </a:p>
        </p:txBody>
      </p:sp>
      <p:grpSp>
        <p:nvGrpSpPr>
          <p:cNvPr id="69" name="Группа 68"/>
          <p:cNvGrpSpPr/>
          <p:nvPr/>
        </p:nvGrpSpPr>
        <p:grpSpPr>
          <a:xfrm>
            <a:off x="1856869" y="1500174"/>
            <a:ext cx="5430262" cy="642942"/>
            <a:chOff x="1856869" y="1498814"/>
            <a:chExt cx="5430262" cy="1011016"/>
          </a:xfrm>
        </p:grpSpPr>
        <p:cxnSp>
          <p:nvCxnSpPr>
            <p:cNvPr id="5" name="Прямая со стрелкой 4"/>
            <p:cNvCxnSpPr/>
            <p:nvPr/>
          </p:nvCxnSpPr>
          <p:spPr bwMode="auto">
            <a:xfrm rot="5400000">
              <a:off x="4073519" y="1997295"/>
              <a:ext cx="998550" cy="1588"/>
            </a:xfrm>
            <a:prstGeom prst="straightConnector1">
              <a:avLst/>
            </a:prstGeom>
            <a:gradFill rotWithShape="1">
              <a:gsLst>
                <a:gs pos="0">
                  <a:schemeClr val="bg2">
                    <a:gamma/>
                    <a:tint val="26667"/>
                    <a:invGamma/>
                  </a:schemeClr>
                </a:gs>
                <a:gs pos="100000">
                  <a:schemeClr val="bg2">
                    <a:alpha val="14999"/>
                  </a:schemeClr>
                </a:gs>
              </a:gsLst>
              <a:lin ang="5400000" scaled="1"/>
            </a:gra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grpSp>
          <p:nvGrpSpPr>
            <p:cNvPr id="63" name="Группа 62"/>
            <p:cNvGrpSpPr/>
            <p:nvPr/>
          </p:nvGrpSpPr>
          <p:grpSpPr>
            <a:xfrm>
              <a:off x="4572000" y="1940400"/>
              <a:ext cx="2715131" cy="568411"/>
              <a:chOff x="4572000" y="1789018"/>
              <a:chExt cx="2715131" cy="568411"/>
            </a:xfrm>
          </p:grpSpPr>
          <p:cxnSp>
            <p:nvCxnSpPr>
              <p:cNvPr id="61" name="Прямая соединительная линия 60"/>
              <p:cNvCxnSpPr/>
              <p:nvPr/>
            </p:nvCxnSpPr>
            <p:spPr bwMode="auto">
              <a:xfrm>
                <a:off x="4572000" y="1807048"/>
                <a:ext cx="2714157" cy="720"/>
              </a:xfrm>
              <a:prstGeom prst="line">
                <a:avLst/>
              </a:prstGeom>
              <a:gradFill rotWithShape="1">
                <a:gsLst>
                  <a:gs pos="0">
                    <a:schemeClr val="bg2">
                      <a:gamma/>
                      <a:tint val="26667"/>
                      <a:invGamma/>
                    </a:schemeClr>
                  </a:gs>
                  <a:gs pos="100000">
                    <a:schemeClr val="bg2">
                      <a:alpha val="14999"/>
                    </a:schemeClr>
                  </a:gs>
                </a:gsLst>
                <a:lin ang="5400000" scaled="1"/>
              </a:gra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2" name="Прямая со стрелкой 61"/>
              <p:cNvCxnSpPr/>
              <p:nvPr/>
            </p:nvCxnSpPr>
            <p:spPr bwMode="auto">
              <a:xfrm rot="5400000">
                <a:off x="7001952" y="2072251"/>
                <a:ext cx="568411" cy="1946"/>
              </a:xfrm>
              <a:prstGeom prst="straightConnector1">
                <a:avLst/>
              </a:prstGeom>
              <a:gradFill rotWithShape="1">
                <a:gsLst>
                  <a:gs pos="0">
                    <a:schemeClr val="bg2">
                      <a:gamma/>
                      <a:tint val="26667"/>
                      <a:invGamma/>
                    </a:schemeClr>
                  </a:gs>
                  <a:gs pos="100000">
                    <a:schemeClr val="bg2">
                      <a:alpha val="14999"/>
                    </a:schemeClr>
                  </a:gs>
                </a:gsLst>
                <a:lin ang="5400000" scaled="1"/>
              </a:gra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grpSp>
          <p:nvGrpSpPr>
            <p:cNvPr id="64" name="Группа 63"/>
            <p:cNvGrpSpPr/>
            <p:nvPr/>
          </p:nvGrpSpPr>
          <p:grpSpPr>
            <a:xfrm flipH="1">
              <a:off x="1856869" y="1941419"/>
              <a:ext cx="2715131" cy="568411"/>
              <a:chOff x="4572000" y="1789018"/>
              <a:chExt cx="2715131" cy="568411"/>
            </a:xfrm>
          </p:grpSpPr>
          <p:cxnSp>
            <p:nvCxnSpPr>
              <p:cNvPr id="65" name="Прямая соединительная линия 64"/>
              <p:cNvCxnSpPr/>
              <p:nvPr/>
            </p:nvCxnSpPr>
            <p:spPr bwMode="auto">
              <a:xfrm>
                <a:off x="4572000" y="1807048"/>
                <a:ext cx="2714157" cy="720"/>
              </a:xfrm>
              <a:prstGeom prst="line">
                <a:avLst/>
              </a:prstGeom>
              <a:gradFill rotWithShape="1">
                <a:gsLst>
                  <a:gs pos="0">
                    <a:schemeClr val="bg2">
                      <a:gamma/>
                      <a:tint val="26667"/>
                      <a:invGamma/>
                    </a:schemeClr>
                  </a:gs>
                  <a:gs pos="100000">
                    <a:schemeClr val="bg2">
                      <a:alpha val="14999"/>
                    </a:schemeClr>
                  </a:gs>
                </a:gsLst>
                <a:lin ang="5400000" scaled="1"/>
              </a:gra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6" name="Прямая со стрелкой 65"/>
              <p:cNvCxnSpPr/>
              <p:nvPr/>
            </p:nvCxnSpPr>
            <p:spPr bwMode="auto">
              <a:xfrm rot="5400000">
                <a:off x="7001952" y="2072251"/>
                <a:ext cx="568411" cy="1946"/>
              </a:xfrm>
              <a:prstGeom prst="straightConnector1">
                <a:avLst/>
              </a:prstGeom>
              <a:gradFill rotWithShape="1">
                <a:gsLst>
                  <a:gs pos="0">
                    <a:schemeClr val="bg2">
                      <a:gamma/>
                      <a:tint val="26667"/>
                      <a:invGamma/>
                    </a:schemeClr>
                  </a:gs>
                  <a:gs pos="100000">
                    <a:schemeClr val="bg2">
                      <a:alpha val="14999"/>
                    </a:schemeClr>
                  </a:gs>
                </a:gsLst>
                <a:lin ang="5400000" scaled="1"/>
              </a:gra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</p:grpSp>
      <p:sp>
        <p:nvSpPr>
          <p:cNvPr id="70" name="Скругленный прямоугольник 69"/>
          <p:cNvSpPr/>
          <p:nvPr/>
        </p:nvSpPr>
        <p:spPr bwMode="auto">
          <a:xfrm>
            <a:off x="857224" y="2143116"/>
            <a:ext cx="2000264" cy="42862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Представляет собой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latin typeface="+mj-lt"/>
            </a:endParaRPr>
          </a:p>
        </p:txBody>
      </p:sp>
      <p:sp>
        <p:nvSpPr>
          <p:cNvPr id="73" name="Скругленный прямоугольник 72"/>
          <p:cNvSpPr/>
          <p:nvPr/>
        </p:nvSpPr>
        <p:spPr bwMode="auto">
          <a:xfrm>
            <a:off x="3571868" y="2143116"/>
            <a:ext cx="2000264" cy="42862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Включает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latin typeface="+mj-lt"/>
            </a:endParaRPr>
          </a:p>
        </p:txBody>
      </p:sp>
      <p:sp>
        <p:nvSpPr>
          <p:cNvPr id="74" name="Скругленный прямоугольник 73"/>
          <p:cNvSpPr/>
          <p:nvPr/>
        </p:nvSpPr>
        <p:spPr bwMode="auto">
          <a:xfrm>
            <a:off x="6286512" y="2143116"/>
            <a:ext cx="2000264" cy="42862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Предполагает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85794"/>
            <a:ext cx="8286808" cy="715962"/>
          </a:xfrm>
        </p:spPr>
        <p:txBody>
          <a:bodyPr/>
          <a:lstStyle/>
          <a:p>
            <a:pPr algn="ctr"/>
            <a:r>
              <a:rPr lang="ru-RU" sz="3600" b="1" spc="-100" dirty="0" smtClean="0"/>
              <a:t>Цель программы</a:t>
            </a:r>
            <a:endParaRPr lang="ru-RU" sz="3600" spc="-1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428736"/>
            <a:ext cx="8153400" cy="1714047"/>
          </a:xfrm>
        </p:spPr>
        <p:txBody>
          <a:bodyPr/>
          <a:lstStyle/>
          <a:p>
            <a:pPr marL="0" indent="180000">
              <a:spcBef>
                <a:spcPts val="0"/>
              </a:spcBef>
              <a:buNone/>
            </a:pPr>
            <a:r>
              <a:rPr lang="ru-RU" sz="1600" dirty="0" smtClean="0"/>
              <a:t>Создание в библиотеке информационной, культурно-творческой и психологически комфортной среды, способствующей развитию информационной культуры, коммуникативных навыков, творческого и духовно-нравственного потенциала и, в целом, </a:t>
            </a:r>
            <a:r>
              <a:rPr lang="ru-RU" sz="1600" dirty="0" err="1" smtClean="0"/>
              <a:t>социокультурной</a:t>
            </a:r>
            <a:r>
              <a:rPr lang="ru-RU" sz="1600" dirty="0" smtClean="0"/>
              <a:t> адаптации детей и подростков с ограниченными возможностями здоровья, используя потенциал дополнительного образования на базе новых педагогических технологий.</a:t>
            </a:r>
          </a:p>
          <a:p>
            <a:pPr marL="0" lvl="0" indent="180000">
              <a:spcBef>
                <a:spcPts val="0"/>
              </a:spcBef>
              <a:buNone/>
            </a:pPr>
            <a:endParaRPr lang="ru-RU" sz="1600" dirty="0" smtClean="0"/>
          </a:p>
        </p:txBody>
      </p:sp>
      <p:pic>
        <p:nvPicPr>
          <p:cNvPr id="2052" name="Picture 4" descr="E:\Users\Username.Dragon-PC\Desktop\checklist-icon-myiconfinder-clipboard-checklist-png-512_51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0" y="3386978"/>
            <a:ext cx="2786082" cy="2786082"/>
          </a:xfrm>
          <a:prstGeom prst="rect">
            <a:avLst/>
          </a:prstGeom>
          <a:noFill/>
        </p:spPr>
      </p:pic>
      <p:pic>
        <p:nvPicPr>
          <p:cNvPr id="2051" name="Picture 3" descr="E:\Users\Username.Dragon-PC\Desktop\man-with-check-sign-01-copy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8" y="3643314"/>
            <a:ext cx="2458354" cy="24583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85794"/>
            <a:ext cx="8286808" cy="715962"/>
          </a:xfrm>
        </p:spPr>
        <p:txBody>
          <a:bodyPr/>
          <a:lstStyle/>
          <a:p>
            <a:pPr algn="ctr"/>
            <a:r>
              <a:rPr lang="ru-RU" sz="3600" b="1" spc="-100" dirty="0" smtClean="0"/>
              <a:t>Задачи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428736"/>
            <a:ext cx="8153400" cy="3214710"/>
          </a:xfrm>
        </p:spPr>
        <p:txBody>
          <a:bodyPr/>
          <a:lstStyle/>
          <a:p>
            <a:pPr marL="0" indent="270000" defTabSz="180000">
              <a:spcBef>
                <a:spcPts val="0"/>
              </a:spcBef>
              <a:buFont typeface="+mj-lt"/>
              <a:buAutoNum type="arabicPeriod"/>
            </a:pPr>
            <a:r>
              <a:rPr lang="ru-RU" sz="1600" dirty="0" smtClean="0"/>
              <a:t>Повысить качество информационных и </a:t>
            </a:r>
            <a:r>
              <a:rPr lang="ru-RU" sz="1600" dirty="0" err="1" smtClean="0"/>
              <a:t>культурно-досуговых</a:t>
            </a:r>
            <a:r>
              <a:rPr lang="ru-RU" sz="1600" dirty="0" smtClean="0"/>
              <a:t> услуг, предоставляемых библиотекой детям и подросткам с ограниченными возможностями здоровья. </a:t>
            </a:r>
          </a:p>
          <a:p>
            <a:pPr marL="0" indent="270000" defTabSz="180000">
              <a:spcBef>
                <a:spcPts val="0"/>
              </a:spcBef>
              <a:buFont typeface="+mj-lt"/>
              <a:buAutoNum type="arabicPeriod"/>
            </a:pPr>
            <a:r>
              <a:rPr lang="ru-RU" sz="1600" dirty="0" smtClean="0"/>
              <a:t>Активно содействовать </a:t>
            </a:r>
            <a:r>
              <a:rPr lang="ru-RU" sz="1600" dirty="0" err="1" smtClean="0"/>
              <a:t>социокультурной</a:t>
            </a:r>
            <a:r>
              <a:rPr lang="ru-RU" sz="1600" dirty="0" smtClean="0"/>
              <a:t> адаптации и социальной интеграции адресатов программы. </a:t>
            </a:r>
          </a:p>
          <a:p>
            <a:pPr marL="0" indent="270000" defTabSz="180000">
              <a:spcBef>
                <a:spcPts val="0"/>
              </a:spcBef>
              <a:buFont typeface="+mj-lt"/>
              <a:buAutoNum type="arabicPeriod"/>
            </a:pPr>
            <a:r>
              <a:rPr lang="ru-RU" sz="1600" dirty="0" smtClean="0"/>
              <a:t>Расширить информационные и материальные ресурсы библиотеки для более полного удовлетворения информационных и общекультурных потребностей детей и подростков с ограниченными возможностями здоровья. </a:t>
            </a:r>
          </a:p>
          <a:p>
            <a:pPr marL="0" indent="270000" defTabSz="180000">
              <a:spcBef>
                <a:spcPts val="0"/>
              </a:spcBef>
              <a:buFont typeface="+mj-lt"/>
              <a:buAutoNum type="arabicPeriod"/>
            </a:pPr>
            <a:r>
              <a:rPr lang="ru-RU" sz="1600" dirty="0" smtClean="0"/>
              <a:t>Укрепить имеющиеся и наладить новые партнерские связи с образовательными учреждениями, общественными организациями для совместной работы по преодолению социальной изоляции детей с особенностями развития. </a:t>
            </a:r>
          </a:p>
          <a:p>
            <a:pPr marL="0" lvl="0" indent="180000">
              <a:spcBef>
                <a:spcPts val="0"/>
              </a:spcBef>
              <a:buNone/>
            </a:pPr>
            <a:endParaRPr lang="ru-RU" sz="1600" dirty="0" smtClean="0"/>
          </a:p>
        </p:txBody>
      </p:sp>
      <p:pic>
        <p:nvPicPr>
          <p:cNvPr id="3074" name="Picture 2" descr="E:\Users\Username.Dragon-PC\Desktop\checklist-icon-myiconfinder-clipboard-checklist-png-512_51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29" y="4286256"/>
            <a:ext cx="2321735" cy="2321735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</p:spPr>
      </p:pic>
      <p:pic>
        <p:nvPicPr>
          <p:cNvPr id="8" name="Picture 2" descr="E:\Users\Username.Dragon-PC\Desktop\304-3045509_question-mark-3d-man-thinking-pn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5072074"/>
            <a:ext cx="2143140" cy="1585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85794"/>
            <a:ext cx="8286808" cy="715962"/>
          </a:xfrm>
        </p:spPr>
        <p:txBody>
          <a:bodyPr/>
          <a:lstStyle/>
          <a:p>
            <a:pPr algn="ctr"/>
            <a:r>
              <a:rPr lang="ru-RU" sz="3600" b="1" spc="-100" dirty="0" smtClean="0"/>
              <a:t>Основные направления деятельности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428736"/>
            <a:ext cx="8153400" cy="2857520"/>
          </a:xfrm>
        </p:spPr>
        <p:txBody>
          <a:bodyPr/>
          <a:lstStyle/>
          <a:p>
            <a:pPr marL="0" indent="270000" defTabSz="180000">
              <a:spcBef>
                <a:spcPts val="0"/>
              </a:spcBef>
              <a:buFont typeface="+mj-lt"/>
              <a:buAutoNum type="arabicPeriod"/>
            </a:pPr>
            <a:r>
              <a:rPr lang="ru-RU" sz="1600" dirty="0" smtClean="0"/>
              <a:t>Обеспечение учебного процесса и руководство чтением школьников.</a:t>
            </a:r>
          </a:p>
          <a:p>
            <a:pPr marL="0" indent="270000" defTabSz="180000">
              <a:spcBef>
                <a:spcPts val="0"/>
              </a:spcBef>
              <a:buFont typeface="+mj-lt"/>
              <a:buAutoNum type="arabicPeriod"/>
            </a:pPr>
            <a:r>
              <a:rPr lang="ru-RU" sz="1600" dirty="0" smtClean="0"/>
              <a:t> Создание информационно-библиотечной среды для воспитания и образования детей с ограниченными возможностями здоровья со специальными библиотечными и информационными средствами.</a:t>
            </a:r>
          </a:p>
          <a:p>
            <a:pPr marL="0" indent="270000" defTabSz="180000">
              <a:spcBef>
                <a:spcPts val="0"/>
              </a:spcBef>
              <a:buFont typeface="+mj-lt"/>
              <a:buAutoNum type="arabicPeriod"/>
            </a:pPr>
            <a:r>
              <a:rPr lang="ru-RU" sz="1600" dirty="0" smtClean="0"/>
              <a:t>Оказание поддержки всем категориям пользователей в решении информационных задач, возникающих в процессе учебной, профессиональной и внеурочной деятельности. </a:t>
            </a:r>
          </a:p>
          <a:p>
            <a:pPr marL="0" indent="270000" defTabSz="180000">
              <a:spcBef>
                <a:spcPts val="0"/>
              </a:spcBef>
              <a:buFont typeface="+mj-lt"/>
              <a:buAutoNum type="arabicPeriod"/>
            </a:pPr>
            <a:r>
              <a:rPr lang="ru-RU" sz="1600" dirty="0" smtClean="0"/>
              <a:t> Внедрение в воспитательный процесс школьной библиотеки </a:t>
            </a:r>
            <a:r>
              <a:rPr lang="ru-RU" sz="1600" dirty="0" err="1" smtClean="0"/>
              <a:t>оригамотехнологии</a:t>
            </a:r>
            <a:r>
              <a:rPr lang="ru-RU" sz="1600" dirty="0" smtClean="0"/>
              <a:t>.</a:t>
            </a:r>
          </a:p>
          <a:p>
            <a:pPr marL="0" indent="270000" defTabSz="180000">
              <a:spcBef>
                <a:spcPts val="0"/>
              </a:spcBef>
              <a:buFont typeface="+mj-lt"/>
              <a:buAutoNum type="arabicPeriod"/>
            </a:pPr>
            <a:r>
              <a:rPr lang="ru-RU" sz="1600" dirty="0" smtClean="0"/>
              <a:t> Организация привлечения обучающихся коррекционной школы к участию в конкурсах, викторинах, фестивалях различного уровня.</a:t>
            </a:r>
          </a:p>
          <a:p>
            <a:pPr marL="0" lvl="0" indent="180000">
              <a:spcBef>
                <a:spcPts val="0"/>
              </a:spcBef>
              <a:buNone/>
            </a:pPr>
            <a:endParaRPr lang="ru-RU" sz="1600" dirty="0" smtClean="0"/>
          </a:p>
        </p:txBody>
      </p:sp>
      <p:pic>
        <p:nvPicPr>
          <p:cNvPr id="5122" name="Picture 2" descr="e:\Users\Username.Dragon-PC\Desktop\Мордвинцева Л.Н\Для презентации фото\Фото 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4286256"/>
            <a:ext cx="2160000" cy="16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 descr="e:\Users\Username.Dragon-PC\Desktop\Мордвинцева Л.Н\Для презентации фото\Фото 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5072074"/>
            <a:ext cx="2160000" cy="16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5" name="Picture 5" descr="e:\Users\Username.Dragon-PC\Desktop\Мордвинцева Л.Н\Для презентации фото\Фото 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5072400"/>
            <a:ext cx="2160000" cy="16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4" name="Picture 4" descr="e:\Users\Username.Dragon-PC\Desktop\Мордвинцева Л.Н\Для презентации фото\Фото 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0430" y="4287600"/>
            <a:ext cx="2160000" cy="16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6" name="Picture 6" descr="e:\Users\Username.Dragon-PC\Desktop\Мордвинцева Л.Н\Для презентации фото\Фото 1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15140" y="4286256"/>
            <a:ext cx="2160000" cy="16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powerpoint-template-24 16">
      <a:dk1>
        <a:srgbClr val="4D4D4D"/>
      </a:dk1>
      <a:lt1>
        <a:srgbClr val="FFFFFF"/>
      </a:lt1>
      <a:dk2>
        <a:srgbClr val="4D4D4D"/>
      </a:dk2>
      <a:lt2>
        <a:srgbClr val="800609"/>
      </a:lt2>
      <a:accent1>
        <a:srgbClr val="96261A"/>
      </a:accent1>
      <a:accent2>
        <a:srgbClr val="B02E1E"/>
      </a:accent2>
      <a:accent3>
        <a:srgbClr val="FFFFFF"/>
      </a:accent3>
      <a:accent4>
        <a:srgbClr val="404040"/>
      </a:accent4>
      <a:accent5>
        <a:srgbClr val="C9ACAB"/>
      </a:accent5>
      <a:accent6>
        <a:srgbClr val="9F291A"/>
      </a:accent6>
      <a:hlink>
        <a:srgbClr val="B52B1A"/>
      </a:hlink>
      <a:folHlink>
        <a:srgbClr val="DDDDDD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B92D14"/>
        </a:lt2>
        <a:accent1>
          <a:srgbClr val="D34E13"/>
        </a:accent1>
        <a:accent2>
          <a:srgbClr val="DC9009"/>
        </a:accent2>
        <a:accent3>
          <a:srgbClr val="FFFFFF"/>
        </a:accent3>
        <a:accent4>
          <a:srgbClr val="404040"/>
        </a:accent4>
        <a:accent5>
          <a:srgbClr val="E6B2AA"/>
        </a:accent5>
        <a:accent6>
          <a:srgbClr val="C78207"/>
        </a:accent6>
        <a:hlink>
          <a:srgbClr val="EEC63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AE6310"/>
        </a:lt2>
        <a:accent1>
          <a:srgbClr val="E79613"/>
        </a:accent1>
        <a:accent2>
          <a:srgbClr val="E1720D"/>
        </a:accent2>
        <a:accent3>
          <a:srgbClr val="FFFFFF"/>
        </a:accent3>
        <a:accent4>
          <a:srgbClr val="404040"/>
        </a:accent4>
        <a:accent5>
          <a:srgbClr val="F1C9AA"/>
        </a:accent5>
        <a:accent6>
          <a:srgbClr val="CC670B"/>
        </a:accent6>
        <a:hlink>
          <a:srgbClr val="C6470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C75F06"/>
        </a:lt2>
        <a:accent1>
          <a:srgbClr val="E07D06"/>
        </a:accent1>
        <a:accent2>
          <a:srgbClr val="F2A016"/>
        </a:accent2>
        <a:accent3>
          <a:srgbClr val="FFFFFF"/>
        </a:accent3>
        <a:accent4>
          <a:srgbClr val="404040"/>
        </a:accent4>
        <a:accent5>
          <a:srgbClr val="EDBFAA"/>
        </a:accent5>
        <a:accent6>
          <a:srgbClr val="DB9113"/>
        </a:accent6>
        <a:hlink>
          <a:srgbClr val="F7C91C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CE5C16"/>
        </a:lt2>
        <a:accent1>
          <a:srgbClr val="E3852B"/>
        </a:accent1>
        <a:accent2>
          <a:srgbClr val="E79235"/>
        </a:accent2>
        <a:accent3>
          <a:srgbClr val="FFFFFF"/>
        </a:accent3>
        <a:accent4>
          <a:srgbClr val="404040"/>
        </a:accent4>
        <a:accent5>
          <a:srgbClr val="EFC2AC"/>
        </a:accent5>
        <a:accent6>
          <a:srgbClr val="D1842F"/>
        </a:accent6>
        <a:hlink>
          <a:srgbClr val="F09E38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BD5D16"/>
        </a:lt2>
        <a:accent1>
          <a:srgbClr val="ED5B10"/>
        </a:accent1>
        <a:accent2>
          <a:srgbClr val="F5A526"/>
        </a:accent2>
        <a:accent3>
          <a:srgbClr val="FFFFFF"/>
        </a:accent3>
        <a:accent4>
          <a:srgbClr val="404040"/>
        </a:accent4>
        <a:accent5>
          <a:srgbClr val="F4B5AA"/>
        </a:accent5>
        <a:accent6>
          <a:srgbClr val="DE9521"/>
        </a:accent6>
        <a:hlink>
          <a:srgbClr val="FABD4B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B33617"/>
        </a:lt2>
        <a:accent1>
          <a:srgbClr val="DC6900"/>
        </a:accent1>
        <a:accent2>
          <a:srgbClr val="ED9500"/>
        </a:accent2>
        <a:accent3>
          <a:srgbClr val="FFFFFF"/>
        </a:accent3>
        <a:accent4>
          <a:srgbClr val="404040"/>
        </a:accent4>
        <a:accent5>
          <a:srgbClr val="EBB9AA"/>
        </a:accent5>
        <a:accent6>
          <a:srgbClr val="D78700"/>
        </a:accent6>
        <a:hlink>
          <a:srgbClr val="F8BE1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FE3902"/>
        </a:lt2>
        <a:accent1>
          <a:srgbClr val="FF6B03"/>
        </a:accent1>
        <a:accent2>
          <a:srgbClr val="FF8308"/>
        </a:accent2>
        <a:accent3>
          <a:srgbClr val="FFFFFF"/>
        </a:accent3>
        <a:accent4>
          <a:srgbClr val="404040"/>
        </a:accent4>
        <a:accent5>
          <a:srgbClr val="FFBAAA"/>
        </a:accent5>
        <a:accent6>
          <a:srgbClr val="E77606"/>
        </a:accent6>
        <a:hlink>
          <a:srgbClr val="FFA90B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BF1D18"/>
        </a:lt2>
        <a:accent1>
          <a:srgbClr val="CF0E09"/>
        </a:accent1>
        <a:accent2>
          <a:srgbClr val="E92147"/>
        </a:accent2>
        <a:accent3>
          <a:srgbClr val="FFFFFF"/>
        </a:accent3>
        <a:accent4>
          <a:srgbClr val="404040"/>
        </a:accent4>
        <a:accent5>
          <a:srgbClr val="E4AAAA"/>
        </a:accent5>
        <a:accent6>
          <a:srgbClr val="D31D3F"/>
        </a:accent6>
        <a:hlink>
          <a:srgbClr val="F4842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C7271E"/>
        </a:lt2>
        <a:accent1>
          <a:srgbClr val="CF0E09"/>
        </a:accent1>
        <a:accent2>
          <a:srgbClr val="E92147"/>
        </a:accent2>
        <a:accent3>
          <a:srgbClr val="FFFFFF"/>
        </a:accent3>
        <a:accent4>
          <a:srgbClr val="404040"/>
        </a:accent4>
        <a:accent5>
          <a:srgbClr val="E4AAAA"/>
        </a:accent5>
        <a:accent6>
          <a:srgbClr val="D31D3F"/>
        </a:accent6>
        <a:hlink>
          <a:srgbClr val="F4842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8C1006"/>
        </a:lt2>
        <a:accent1>
          <a:srgbClr val="FF5000"/>
        </a:accent1>
        <a:accent2>
          <a:srgbClr val="FF725E"/>
        </a:accent2>
        <a:accent3>
          <a:srgbClr val="FFFFFF"/>
        </a:accent3>
        <a:accent4>
          <a:srgbClr val="404040"/>
        </a:accent4>
        <a:accent5>
          <a:srgbClr val="FFB3AA"/>
        </a:accent5>
        <a:accent6>
          <a:srgbClr val="E76754"/>
        </a:accent6>
        <a:hlink>
          <a:srgbClr val="FF4D4D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620000"/>
        </a:lt2>
        <a:accent1>
          <a:srgbClr val="9F0000"/>
        </a:accent1>
        <a:accent2>
          <a:srgbClr val="CE0000"/>
        </a:accent2>
        <a:accent3>
          <a:srgbClr val="FFFFFF"/>
        </a:accent3>
        <a:accent4>
          <a:srgbClr val="404040"/>
        </a:accent4>
        <a:accent5>
          <a:srgbClr val="CDAAAA"/>
        </a:accent5>
        <a:accent6>
          <a:srgbClr val="BA0000"/>
        </a:accent6>
        <a:hlink>
          <a:srgbClr val="FFD00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360001"/>
        </a:lt2>
        <a:accent1>
          <a:srgbClr val="5E0203"/>
        </a:accent1>
        <a:accent2>
          <a:srgbClr val="B40406"/>
        </a:accent2>
        <a:accent3>
          <a:srgbClr val="FFFFFF"/>
        </a:accent3>
        <a:accent4>
          <a:srgbClr val="404040"/>
        </a:accent4>
        <a:accent5>
          <a:srgbClr val="B6AAAA"/>
        </a:accent5>
        <a:accent6>
          <a:srgbClr val="A30305"/>
        </a:accent6>
        <a:hlink>
          <a:srgbClr val="FF010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4">
        <a:dk1>
          <a:srgbClr val="4D4D4D"/>
        </a:dk1>
        <a:lt1>
          <a:srgbClr val="FFFFFF"/>
        </a:lt1>
        <a:dk2>
          <a:srgbClr val="4D4D4D"/>
        </a:dk2>
        <a:lt2>
          <a:srgbClr val="920709"/>
        </a:lt2>
        <a:accent1>
          <a:srgbClr val="AC0A0C"/>
        </a:accent1>
        <a:accent2>
          <a:srgbClr val="D10505"/>
        </a:accent2>
        <a:accent3>
          <a:srgbClr val="FFFFFF"/>
        </a:accent3>
        <a:accent4>
          <a:srgbClr val="404040"/>
        </a:accent4>
        <a:accent5>
          <a:srgbClr val="D2AAAA"/>
        </a:accent5>
        <a:accent6>
          <a:srgbClr val="BD0404"/>
        </a:accent6>
        <a:hlink>
          <a:srgbClr val="FF010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5">
        <a:dk1>
          <a:srgbClr val="4D4D4D"/>
        </a:dk1>
        <a:lt1>
          <a:srgbClr val="FFFFFF"/>
        </a:lt1>
        <a:dk2>
          <a:srgbClr val="4D4D4D"/>
        </a:dk2>
        <a:lt2>
          <a:srgbClr val="800609"/>
        </a:lt2>
        <a:accent1>
          <a:srgbClr val="AC0A0C"/>
        </a:accent1>
        <a:accent2>
          <a:srgbClr val="D10505"/>
        </a:accent2>
        <a:accent3>
          <a:srgbClr val="FFFFFF"/>
        </a:accent3>
        <a:accent4>
          <a:srgbClr val="404040"/>
        </a:accent4>
        <a:accent5>
          <a:srgbClr val="D2AAAA"/>
        </a:accent5>
        <a:accent6>
          <a:srgbClr val="BD0404"/>
        </a:accent6>
        <a:hlink>
          <a:srgbClr val="FF010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6">
        <a:dk1>
          <a:srgbClr val="4D4D4D"/>
        </a:dk1>
        <a:lt1>
          <a:srgbClr val="FFFFFF"/>
        </a:lt1>
        <a:dk2>
          <a:srgbClr val="4D4D4D"/>
        </a:dk2>
        <a:lt2>
          <a:srgbClr val="800609"/>
        </a:lt2>
        <a:accent1>
          <a:srgbClr val="96261A"/>
        </a:accent1>
        <a:accent2>
          <a:srgbClr val="B02E1E"/>
        </a:accent2>
        <a:accent3>
          <a:srgbClr val="FFFFFF"/>
        </a:accent3>
        <a:accent4>
          <a:srgbClr val="404040"/>
        </a:accent4>
        <a:accent5>
          <a:srgbClr val="C9ACAB"/>
        </a:accent5>
        <a:accent6>
          <a:srgbClr val="9F291A"/>
        </a:accent6>
        <a:hlink>
          <a:srgbClr val="B52B1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349</TotalTime>
  <Words>674</Words>
  <Application>Microsoft Office PowerPoint</Application>
  <PresentationFormat>Экран (4:3)</PresentationFormat>
  <Paragraphs>103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Тема1</vt:lpstr>
      <vt:lpstr>Слайд 1</vt:lpstr>
      <vt:lpstr>Слайд 2</vt:lpstr>
      <vt:lpstr>Общие сведения о библиотеке</vt:lpstr>
      <vt:lpstr>Проблемы библиотеки</vt:lpstr>
      <vt:lpstr>Нормативно-правовая база программы</vt:lpstr>
      <vt:lpstr>Программа развития библиотеки</vt:lpstr>
      <vt:lpstr>Цель программы</vt:lpstr>
      <vt:lpstr>Задачи</vt:lpstr>
      <vt:lpstr>Основные направления деятельности</vt:lpstr>
      <vt:lpstr>Слайд 10</vt:lpstr>
      <vt:lpstr>Партнёры и спонсоры</vt:lpstr>
      <vt:lpstr>Мероприятия библиотеки с детьми, педагогами и родителями и участие педагога-библиотекаря в общешкольных мероприятиях</vt:lpstr>
      <vt:lpstr>Слайд 13</vt:lpstr>
      <vt:lpstr>Слайд 14</vt:lpstr>
      <vt:lpstr>Цитата дня: «Хочешь чего-то добиться , действуй!»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Программист</dc:creator>
  <cp:lastModifiedBy>Программист</cp:lastModifiedBy>
  <cp:revision>39</cp:revision>
  <dcterms:created xsi:type="dcterms:W3CDTF">2020-12-09T08:53:58Z</dcterms:created>
  <dcterms:modified xsi:type="dcterms:W3CDTF">2020-12-10T03:59:38Z</dcterms:modified>
</cp:coreProperties>
</file>