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5716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ГБОУ «</a:t>
            </a:r>
            <a:r>
              <a:rPr lang="ru-RU" sz="2000" b="1" dirty="0" err="1" smtClean="0"/>
              <a:t>Шумихинская</a:t>
            </a:r>
            <a:r>
              <a:rPr lang="ru-RU" sz="2000" b="1" dirty="0" smtClean="0"/>
              <a:t> школа – интернат»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2300" b="1" dirty="0" smtClean="0">
                <a:solidFill>
                  <a:schemeClr val="tx1"/>
                </a:solidFill>
              </a:rPr>
              <a:t>Организация обучения по СИПР. Мониторинг результатов освоения СИПР.</a:t>
            </a:r>
          </a:p>
          <a:p>
            <a:endParaRPr lang="ru-RU" b="1" dirty="0" smtClean="0"/>
          </a:p>
          <a:p>
            <a:endParaRPr lang="ru-RU" sz="4500" b="1" dirty="0" smtClean="0">
              <a:solidFill>
                <a:schemeClr val="tx1"/>
              </a:solidFill>
            </a:endParaRPr>
          </a:p>
          <a:p>
            <a:endParaRPr lang="ru-RU" sz="4500" b="1" dirty="0" smtClean="0">
              <a:solidFill>
                <a:schemeClr val="tx1"/>
              </a:solidFill>
            </a:endParaRPr>
          </a:p>
          <a:p>
            <a:pPr algn="l"/>
            <a:r>
              <a:rPr lang="ru-RU" sz="7200" b="1" dirty="0" smtClean="0">
                <a:solidFill>
                  <a:schemeClr val="tx1"/>
                </a:solidFill>
              </a:rPr>
              <a:t>Учитель индивидуального обучения</a:t>
            </a:r>
            <a:endParaRPr lang="ru-RU" sz="7200" dirty="0" smtClean="0">
              <a:solidFill>
                <a:schemeClr val="tx1"/>
              </a:solidFill>
            </a:endParaRPr>
          </a:p>
          <a:p>
            <a:pPr algn="l"/>
            <a:r>
              <a:rPr lang="ru-RU" sz="7200" b="1" dirty="0" err="1" smtClean="0">
                <a:solidFill>
                  <a:schemeClr val="tx1"/>
                </a:solidFill>
              </a:rPr>
              <a:t>Радионова</a:t>
            </a:r>
            <a:r>
              <a:rPr lang="ru-RU" sz="7200" b="1" dirty="0" smtClean="0">
                <a:solidFill>
                  <a:schemeClr val="tx1"/>
                </a:solidFill>
              </a:rPr>
              <a:t> В.М.</a:t>
            </a:r>
            <a:endParaRPr lang="ru-RU" sz="7200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endParaRPr lang="ru-RU" sz="7200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                               </a:t>
            </a:r>
            <a:endParaRPr lang="ru-RU" sz="7200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endParaRPr lang="ru-RU" sz="7200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endParaRPr lang="ru-RU" sz="7200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endParaRPr lang="ru-RU" sz="7200" dirty="0" smtClean="0">
              <a:solidFill>
                <a:schemeClr val="tx1"/>
              </a:solidFill>
            </a:endParaRPr>
          </a:p>
          <a:p>
            <a:endParaRPr lang="ru-RU" sz="7200" b="1" dirty="0" smtClean="0">
              <a:solidFill>
                <a:schemeClr val="tx1"/>
              </a:solidFill>
            </a:endParaRPr>
          </a:p>
          <a:p>
            <a:endParaRPr lang="ru-RU" sz="7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7200" b="1" dirty="0" smtClean="0">
                <a:solidFill>
                  <a:schemeClr val="tx1"/>
                </a:solidFill>
              </a:rPr>
              <a:t>г. Шумиха, 2021 год</a:t>
            </a:r>
            <a:endParaRPr lang="ru-RU" sz="7200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643050"/>
          <a:ext cx="8072494" cy="4815500"/>
        </p:xfrm>
        <a:graphic>
          <a:graphicData uri="http://schemas.openxmlformats.org/drawingml/2006/table">
            <a:tbl>
              <a:tblPr/>
              <a:tblGrid>
                <a:gridCol w="5363508"/>
                <a:gridCol w="2708986"/>
              </a:tblGrid>
              <a:tr h="514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 самостоятельности учащегося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Условные обозначения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Действия выполняется  взрослым (ребёнок пассивен)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!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9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Действия выполняется ребёнком: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-со значительной помощью взрослого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пп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 частичной помощью взрослого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по последовательной инструкции (по изображению)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подражая или по  образцу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самостоятельно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узнаёт объект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не всегда узнаёт объект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нву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не узнаёт объект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0" algn="l"/>
                        </a:tabLs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1071538" y="357166"/>
            <a:ext cx="7286676" cy="123110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Критерии формирования умений и навыков по видам деятельности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1357290" y="1714488"/>
            <a:ext cx="6715172" cy="2554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производится: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начало учебного года,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первое полугодие, 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учебный год.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571472" y="1071546"/>
            <a:ext cx="807249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Текущая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аттестация обучающихся включает в себя полугодовое оценивание результатов освоения СИПР.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Промежуточная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(годовая) аттестация представляет собой оценку результатов освоения СИПР и развития жизненных компетенций ребёнка по итогам учебного года.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928662" y="1857364"/>
            <a:ext cx="7286676" cy="3046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Примерная форма мониторинга результатов обучения по СИПР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3360420"/>
          <a:ext cx="6096000" cy="1371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311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571483"/>
          <a:ext cx="7858181" cy="5540163"/>
        </p:xfrm>
        <a:graphic>
          <a:graphicData uri="http://schemas.openxmlformats.org/drawingml/2006/table">
            <a:tbl>
              <a:tblPr/>
              <a:tblGrid>
                <a:gridCol w="2724608"/>
                <a:gridCol w="1711191"/>
                <a:gridCol w="1711191"/>
                <a:gridCol w="1711191"/>
              </a:tblGrid>
              <a:tr h="12461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Результаты освоения программы по учебному предмету</a:t>
                      </a:r>
                      <a:endParaRPr lang="ru-RU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Показатели динамики обучения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i="1">
                          <a:latin typeface="Times New Roman"/>
                          <a:ea typeface="Calibri"/>
                          <a:cs typeface="Times New Roman"/>
                        </a:rPr>
                        <a:t>На начало учебного года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i="1">
                          <a:latin typeface="Times New Roman"/>
                          <a:ea typeface="Calibri"/>
                          <a:cs typeface="Times New Roman"/>
                        </a:rPr>
                        <a:t>На конец учебного года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i="1">
                          <a:latin typeface="Times New Roman"/>
                          <a:ea typeface="Calibri"/>
                          <a:cs typeface="Times New Roman"/>
                        </a:rPr>
                        <a:t>За год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1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Язык и речевая практика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1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1.1. Речь и альтернативная коммуникация.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1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1) </a:t>
                      </a:r>
                      <a:r>
                        <a:rPr lang="ru-RU" sz="800" i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речи как средства общения в контексте познания окружающего мира и личного опыта ребенка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38911" marR="38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Понимание слов, обозначающих объекты и явления природы, объекты рукотворного мира и деятельность человека. </a:t>
                      </a:r>
                      <a:endParaRPr lang="ru-RU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1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Умение самостоятельно использовать усвоенный лексико-грамматический материал в учебных и коммуникативных целях. </a:t>
                      </a:r>
                      <a:endParaRPr lang="ru-RU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61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2)</a:t>
                      </a:r>
                      <a:r>
                        <a:rPr lang="ru-RU" sz="700" i="1" dirty="0">
                          <a:latin typeface="Times New Roman"/>
                          <a:ea typeface="Calibri"/>
                          <a:cs typeface="Times New Roman"/>
                        </a:rPr>
                        <a:t> Овладение доступными средствами коммуникации и общения – вербальными и невербальными</a:t>
                      </a:r>
                      <a:endParaRPr lang="ru-RU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3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Качество </a:t>
                      </a:r>
                      <a:r>
                        <a:rPr lang="ru-RU" sz="700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 устной речи в соответствии с возрастными показаниями.</a:t>
                      </a:r>
                      <a:endParaRPr lang="ru-RU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Понимание обращенной речи, понимание смысла рисунков, фотографий, пиктограмм, других графических знаков. 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5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пользоваться средствами альтернативной коммуникации: жестами, взглядом, коммуникативными таблицами, тетрадями, воспроизводящими (синтезирующими) речь устройствами (коммуникаторами, персональными компьютерами и др.). 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3)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 Умение пользоваться доступными средствами коммуникации в практике экспрессивной и импрессивной речи для решения соответствующих возрасту житейских задач.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05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Мотивы коммуникации: познавательные интересы, общение и взаимодействие в разнообразных видах детской деятельности.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67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вступать в контакт, поддерживать и завершать его, используя невербальные и вербальные средства, соблюдение общепринятых правил коммуникации. 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4" y="785794"/>
          <a:ext cx="7786743" cy="5286411"/>
        </p:xfrm>
        <a:graphic>
          <a:graphicData uri="http://schemas.openxmlformats.org/drawingml/2006/table">
            <a:tbl>
              <a:tblPr/>
              <a:tblGrid>
                <a:gridCol w="2457606"/>
                <a:gridCol w="1776379"/>
                <a:gridCol w="1776379"/>
                <a:gridCol w="1776379"/>
              </a:tblGrid>
              <a:tr h="6883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Умение вступать в контакт, поддерживать и завершать его, используя невербальные и вербальные средства, соблюдение общепринятых правил коммуникации. 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0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Умение использовать средства альтернативной коммуникации в процессе общения: 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3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использование предметов, жестов, взгляда, шумовых, голосовых, речеподражательных реакций для выражения индивидуальных потребностей;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пользование индивидуальными коммуникативными тетрадями, карточками, таблицами с графическими изображениями объектов и действий путем указания на изображение или передачи карточки с изображением, либо другим доступным способом; 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1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общение с помощью электронных средств коммуникации (коммуникатор, компьютерное устройство).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6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4) 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Глобальное чтение в доступных ребенку пределах, понимание смысла узнаваемого слова.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66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Узнавание и различение напечатанных слов, обознача­ющих имена людей, названия хорошо известных предметов и действий. 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0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Использование карточек с напечатанными словами как средства коммуникации.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6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5)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 Развитие предпосылок к осмысленному чтению и письму, обучение чтению и письму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00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Узнавание и различение образов графем (букв).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0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Копирование с образца отдельных букв, слогов, слов. 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6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Начальные навыки чтения и письма.</a:t>
                      </a: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571480"/>
          <a:ext cx="8143930" cy="5643600"/>
        </p:xfrm>
        <a:graphic>
          <a:graphicData uri="http://schemas.openxmlformats.org/drawingml/2006/table">
            <a:tbl>
              <a:tblPr/>
              <a:tblGrid>
                <a:gridCol w="2570341"/>
                <a:gridCol w="1857863"/>
                <a:gridCol w="1857863"/>
                <a:gridCol w="1857863"/>
              </a:tblGrid>
              <a:tr h="1483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Математика.</a:t>
                      </a:r>
                      <a:endParaRPr lang="ru-RU" sz="7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14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2.1. Математические представления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14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1)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 Элементарные математические представления о форме, величине; количественные (дочисловые), пространственные, временные представления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различать и сравнивать предметы по форме, величине, удаленности.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Умение ориентироваться в схеме тела, в пространстве, на плоскости.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различать, сравнивать и преобразовывать множества.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2)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 Представления о количестве, числе, знакомство с цифрами, составом числа в доступных ребенку пределах, счет, решение простых арифметических задач с опорой на наглядность.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соотносить число с соответствующим количеством предметов, обозначать его цифрой.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пересчитывать предметы в доступных пределах.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представлять множество двумя другими множествами в пределах 10-ти.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обозначать арифметические действия знаками.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решать задачи на увеличение и уменьшение на одну, несколько единиц.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4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3) </a:t>
                      </a:r>
                      <a:r>
                        <a:rPr lang="ru-RU" sz="700" i="1">
                          <a:latin typeface="Times New Roman"/>
                          <a:ea typeface="Calibri"/>
                          <a:cs typeface="Times New Roman"/>
                        </a:rPr>
                        <a:t>Использование математических знаний при решении соответствующих возрасту житейских задач.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обращаться с деньгами, рассчитываться ими, пользоваться карманными деньгами и т.д.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1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определять длину, вес, объем, температуру, время, пользуясь мерками и измерительными приборами.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устанавливать взаимно-однозначные соответствия. 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распознавать цифры, обозначающие номер дома, квартиры, автобуса, телефона и др.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22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Умение различать части суток, соотносить действие с временными промежутками, составлять и прослеживать последовательность событий, определять время по часам, соотносить время с началом и концом деятельности.</a:t>
                      </a: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214554"/>
            <a:ext cx="8183880" cy="142876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Спасибо</a:t>
            </a:r>
            <a:r>
              <a:rPr lang="ru-RU" sz="4800" dirty="0" smtClean="0">
                <a:solidFill>
                  <a:schemeClr val="tx1"/>
                </a:solidFill>
              </a:rPr>
              <a:t> </a:t>
            </a:r>
            <a:r>
              <a:rPr lang="ru-RU" sz="4800" dirty="0" smtClean="0">
                <a:solidFill>
                  <a:srgbClr val="002060"/>
                </a:solidFill>
              </a:rPr>
              <a:t>за внимание!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500034" y="642918"/>
            <a:ext cx="835824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заключение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комиссии (ПМПК);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индивидуальная  программа реабилитации 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ребёнка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инвалида;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адаптированная основная общеобразовательная программа (АООП) образования детей с ОВЗ;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примерная адаптированная основная общеобразовательная программа образования обучающихся с умеренной, тяжелой и глубокой умственной отсталостью (интеллектуальными нарушениями), тяжелыми множественными нарушениями развития (вариант 2).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результаты обследования детей  специалистами  образовательной организации  (учителя-логопеда, педагога-психолога и социального педагога).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71480"/>
            <a:ext cx="735811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/>
          </a:p>
          <a:p>
            <a:pPr algn="ctr"/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642919"/>
          <a:ext cx="7929618" cy="4941495"/>
        </p:xfrm>
        <a:graphic>
          <a:graphicData uri="http://schemas.openxmlformats.org/drawingml/2006/table">
            <a:tbl>
              <a:tblPr/>
              <a:tblGrid>
                <a:gridCol w="500066"/>
                <a:gridCol w="1643074"/>
                <a:gridCol w="3957858"/>
                <a:gridCol w="914310"/>
                <a:gridCol w="914310"/>
              </a:tblGrid>
              <a:tr h="818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Предметная область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Учебные предметы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Кол-во часов в неделю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Кол-во часов в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Язык и речевая практика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Речь и альтернативная коммуникация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Математические представления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82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Окружающий мир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Окружающий природный мир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Человек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Окружающий социальный мир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Домоводство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Искусство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Музыка и движение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Изобразительная деятельность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Адаптивная физкультура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04"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35" marR="53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642910" y="5500702"/>
            <a:ext cx="4643470" cy="857256"/>
          </a:xfrm>
        </p:spPr>
        <p:txBody>
          <a:bodyPr>
            <a:normAutofit fontScale="25000" lnSpcReduction="20000"/>
          </a:bodyPr>
          <a:lstStyle/>
          <a:p>
            <a:pPr marR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6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R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Рекомендовано </a:t>
            </a: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часов в неделю: 20 ч.</a:t>
            </a:r>
            <a:endParaRPr lang="ru-RU" sz="6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R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Продолжительность урока: 40 минут</a:t>
            </a:r>
            <a:endParaRPr lang="ru-RU" sz="6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R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часов в год: 680 ч.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Учебный план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2020 – 2021 учебный год.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1214414" y="1285860"/>
            <a:ext cx="7143800" cy="317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учебные предметы,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включенные в индивидуальный учебный план обучения по СИПР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14356"/>
            <a:ext cx="76438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Учебный предмет           </a:t>
            </a:r>
            <a:r>
              <a:rPr lang="ru-RU" sz="3200" b="1" dirty="0" smtClean="0">
                <a:solidFill>
                  <a:srgbClr val="FF0000"/>
                </a:solidFill>
              </a:rPr>
              <a:t>«Речь и альтернативная коммуникация»</a:t>
            </a:r>
          </a:p>
          <a:p>
            <a:pPr algn="just"/>
            <a:r>
              <a:rPr lang="ru-RU" sz="3200" dirty="0" smtClean="0"/>
              <a:t>Направлен на формирование коммуникативных и речевых   </a:t>
            </a:r>
            <a:r>
              <a:rPr lang="ru-RU" sz="3200" dirty="0" err="1" smtClean="0"/>
              <a:t>на-выков</a:t>
            </a:r>
            <a:r>
              <a:rPr lang="ru-RU" sz="3200" dirty="0" smtClean="0"/>
              <a:t>  с использованием средств вербальной и невербальной ком -</a:t>
            </a:r>
            <a:r>
              <a:rPr lang="ru-RU" sz="3200" dirty="0" err="1" smtClean="0"/>
              <a:t>муникации</a:t>
            </a:r>
            <a:r>
              <a:rPr lang="ru-RU" sz="3200" dirty="0" smtClean="0"/>
              <a:t>, умения пользоваться ими в процессе социального взаимодействия.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71547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Учебный  предмет </a:t>
            </a:r>
            <a:r>
              <a:rPr lang="ru-RU" sz="2800" b="1" dirty="0" smtClean="0">
                <a:solidFill>
                  <a:srgbClr val="FF0000"/>
                </a:solidFill>
              </a:rPr>
              <a:t>«Математические   представления»</a:t>
            </a:r>
            <a:endParaRPr lang="ru-RU" sz="2800" b="1" dirty="0" smtClean="0"/>
          </a:p>
          <a:p>
            <a:r>
              <a:rPr lang="ru-RU" sz="2800" b="1" dirty="0" smtClean="0"/>
              <a:t>Цель</a:t>
            </a:r>
            <a:r>
              <a:rPr lang="ru-RU" sz="2800" dirty="0" smtClean="0"/>
              <a:t> -  формирование элементарных математических представлений и умений: формирование начальных пространственно-временных понятий, представлений о размере, форме, цвете предметов окружающей среды (на доступном уровне восприятий), умения применять их в повседневной жизни в соответствии с возможностями ребенка.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214422"/>
            <a:ext cx="75724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Учебный предмет </a:t>
            </a:r>
            <a:r>
              <a:rPr lang="ru-RU" sz="2800" b="1" dirty="0" smtClean="0">
                <a:solidFill>
                  <a:srgbClr val="FF0000"/>
                </a:solidFill>
              </a:rPr>
              <a:t>«Адаптивная физкультура» </a:t>
            </a:r>
          </a:p>
          <a:p>
            <a:r>
              <a:rPr lang="ru-RU" sz="2800" dirty="0" smtClean="0"/>
              <a:t>Работа по обогащению сенсомоторного опыта, поддержанию и развитию способности к движению и функциональному использованию двигательных навыков является целью данного предмета.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857224" y="571480"/>
            <a:ext cx="7786742" cy="5940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«Окружающий мир»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включает предметы: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«Окружающий природный мир» (формирование представлений о живой и неживой природе, о взаимодействии человека с природой, бережного отношения к природе),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«Окружающий социальный мир»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коммуникативных навыков для социализации в общество, формирование представлений о человеке и окружающем его социальном и предметном мире, а также умения соблюдать элементарные правила поведения в социальной среде),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«Человек»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уровня самостоятельности и независимости в процессе самообслуживания, формирование представления о себе самом и ближайшем окружении),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«Домоводство»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(развитие личности, формирование общей культуры, соответствующей общепринятым нравственным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ценностям, формирование необходимых для самореализации и жизни в обществе практических представлений, умений и навыков, позволяющих достичь обучающемуся максимально возможной самостоятельности в выполнении хозяйственно-бытовой деятельности) 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4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Учебный предмет </a:t>
            </a:r>
            <a:r>
              <a:rPr lang="ru-RU" sz="2800" b="1" dirty="0" smtClean="0">
                <a:solidFill>
                  <a:srgbClr val="FF0000"/>
                </a:solidFill>
              </a:rPr>
              <a:t>«Изобразительное искусство»</a:t>
            </a:r>
            <a:endParaRPr lang="ru-RU" sz="2800" b="1" dirty="0" smtClean="0"/>
          </a:p>
          <a:p>
            <a:r>
              <a:rPr lang="ru-RU" sz="2800" b="1" dirty="0" smtClean="0"/>
              <a:t>Цель -</a:t>
            </a:r>
            <a:r>
              <a:rPr lang="ru-RU" sz="2800" dirty="0" smtClean="0"/>
              <a:t> развитие самостоятельности, заинтересованности к предлагаемым заданиям, создание положительного эмоционального состояния, обеспечение игровой мотивации детской деятельности.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155</TotalTime>
  <Words>1131</Words>
  <PresentationFormat>Экран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ГБОУ «Шумихинская школа – интернат»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«Шумихинская школа – интернат» </dc:title>
  <dc:creator>Veronika Radionova</dc:creator>
  <cp:lastModifiedBy>annna</cp:lastModifiedBy>
  <cp:revision>17</cp:revision>
  <dcterms:created xsi:type="dcterms:W3CDTF">2021-02-23T12:09:26Z</dcterms:created>
  <dcterms:modified xsi:type="dcterms:W3CDTF">2021-03-03T13:47:32Z</dcterms:modified>
</cp:coreProperties>
</file>