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71" r:id="rId5"/>
    <p:sldId id="272" r:id="rId6"/>
    <p:sldId id="259" r:id="rId7"/>
    <p:sldId id="273" r:id="rId8"/>
    <p:sldId id="263" r:id="rId9"/>
    <p:sldId id="274" r:id="rId10"/>
    <p:sldId id="275" r:id="rId11"/>
    <p:sldId id="276" r:id="rId12"/>
    <p:sldId id="277" r:id="rId13"/>
    <p:sldId id="264" r:id="rId14"/>
    <p:sldId id="265" r:id="rId15"/>
    <p:sldId id="279" r:id="rId16"/>
    <p:sldId id="280" r:id="rId17"/>
    <p:sldId id="281" r:id="rId18"/>
    <p:sldId id="282" r:id="rId19"/>
    <p:sldId id="283" r:id="rId20"/>
    <p:sldId id="25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наначало годва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0.1</c:v>
                </c:pt>
                <c:pt idx="1">
                  <c:v>0.5</c:v>
                </c:pt>
              </c:numCache>
            </c:numRef>
          </c:val>
        </c:ser>
        <c:shape val="cylinder"/>
        <c:axId val="81498880"/>
        <c:axId val="81500416"/>
        <c:axId val="0"/>
      </c:bar3DChart>
      <c:catAx>
        <c:axId val="81498880"/>
        <c:scaling>
          <c:orientation val="minMax"/>
        </c:scaling>
        <c:delete val="1"/>
        <c:axPos val="b"/>
        <c:tickLblPos val="nextTo"/>
        <c:crossAx val="81500416"/>
        <c:crosses val="autoZero"/>
        <c:auto val="1"/>
        <c:lblAlgn val="ctr"/>
        <c:lblOffset val="100"/>
      </c:catAx>
      <c:valAx>
        <c:axId val="81500416"/>
        <c:scaling>
          <c:orientation val="minMax"/>
        </c:scaling>
        <c:axPos val="l"/>
        <c:majorGridlines/>
        <c:numFmt formatCode="General" sourceLinked="1"/>
        <c:tickLblPos val="nextTo"/>
        <c:crossAx val="81498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108156-light-yellow-w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2332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/>
              <a:t>Оценка уровня </a:t>
            </a:r>
            <a:r>
              <a:rPr lang="ru-RU" sz="3600" b="1" dirty="0" err="1" smtClean="0"/>
              <a:t>сформированности</a:t>
            </a:r>
            <a:r>
              <a:rPr lang="ru-RU" sz="3600" b="1" dirty="0" smtClean="0"/>
              <a:t> </a:t>
            </a:r>
            <a:endParaRPr lang="ru-RU" sz="3600" dirty="0" smtClean="0"/>
          </a:p>
          <a:p>
            <a:pPr algn="ctr"/>
            <a:r>
              <a:rPr lang="ru-RU" sz="3600" b="1" dirty="0" smtClean="0"/>
              <a:t> базовых учебных действий у детей  с умеренной, тяжелой, глубокой</a:t>
            </a:r>
            <a:endParaRPr lang="ru-RU" sz="3600" dirty="0" smtClean="0"/>
          </a:p>
          <a:p>
            <a:pPr algn="ctr"/>
            <a:r>
              <a:rPr lang="ru-RU" sz="3600" b="1" dirty="0" smtClean="0"/>
              <a:t> умственной отсталостью (интеллектуальными нарушениями), </a:t>
            </a:r>
            <a:endParaRPr lang="ru-RU" sz="3600" dirty="0" smtClean="0"/>
          </a:p>
          <a:p>
            <a:pPr algn="ctr"/>
            <a:r>
              <a:rPr lang="ru-RU" sz="3600" b="1" dirty="0" smtClean="0"/>
              <a:t>тяжелыми и множественными нарушениями развития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7"/>
          <a:ext cx="8501123" cy="6393614"/>
        </p:xfrm>
        <a:graphic>
          <a:graphicData uri="http://schemas.openxmlformats.org/drawingml/2006/table">
            <a:tbl>
              <a:tblPr/>
              <a:tblGrid>
                <a:gridCol w="5600541"/>
                <a:gridCol w="1482596"/>
                <a:gridCol w="1417986"/>
              </a:tblGrid>
              <a:tr h="41204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sng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Регулятивные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9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Входить и выходить из учебного помещения со звонком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Ориентироваться в пространстве класса (зала, учебного помещения)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учебной мебелью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Адекватно использовать ритуалы школьного поведения (поднимать руку, вставать и выходить из-за парты и т. д.)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с учебными принадлежностями (инструментами, спортивным инвентарем) и организовывать рабочее место;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Передвигаться по школе, находить свой класс, другие необходимые помещения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Принимать цели и произвольно включаться в деятельность, следовать предложенному плану и работать в общем темпе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Активно участвовать в деятельности, контролировать и оценивать свои действия и действия одноклассников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Соотносить свои действия и их результаты с заданными образцами, принимать оценку деятельности, оценивать ее с учетом предложенных критериев, корректировать свою деятельность с учетом выявленных недочетов.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3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6" marR="45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89"/>
          <a:ext cx="8572559" cy="6286544"/>
        </p:xfrm>
        <a:graphic>
          <a:graphicData uri="http://schemas.openxmlformats.org/drawingml/2006/table">
            <a:tbl>
              <a:tblPr/>
              <a:tblGrid>
                <a:gridCol w="5647603"/>
                <a:gridCol w="1495054"/>
                <a:gridCol w="1429902"/>
              </a:tblGrid>
              <a:tr h="662589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sng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Коммуникативные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7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Вступать в контакт и работать в коллективе (учитель -ученик, ученик - ученик, ученик - класс, учитель-класс)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2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Использовать принятые ритуалы социального взаимодействия с одноклассниками и учителем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Обращаться за помощью и принимать помощь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6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Сотрудничать со взрослыми и сверстниками в разных социальных ситуациях.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9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Доброжелательно относиться, сопереживать, конструктивно взаимодействовать с людьми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4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Договариваться и изменять свое поведение с учетом поведения других участников спорной ситуации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5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4"/>
          <a:ext cx="8501121" cy="6315713"/>
        </p:xfrm>
        <a:graphic>
          <a:graphicData uri="http://schemas.openxmlformats.org/drawingml/2006/table">
            <a:tbl>
              <a:tblPr/>
              <a:tblGrid>
                <a:gridCol w="5624913"/>
                <a:gridCol w="1470137"/>
                <a:gridCol w="1406071"/>
              </a:tblGrid>
              <a:tr h="426599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sng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Выделять существенные, общие и отличительные свойства предметов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5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Устанавливать видо-родовые отношения предметов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Делать простейшие обобщения, сравнивать, классифицировать на наглядном материале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знаками, символами, предметами- заместителями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Читать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Писать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Выполнять арифметические действия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Наблюдать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с информацией (понимать изображение, текст, устное высказывание, элементарное схематическое изображение, таблицу, предъявленные на бумажных и электронных и других носителях)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 </a:t>
                      </a:r>
                      <a:r>
                        <a:rPr lang="ru-RU" sz="1400" b="1" i="0" u="none" strike="noStrike" spc="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базовых учебных действий по обучающемуся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708" marR="5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714356"/>
          <a:ext cx="7858180" cy="5643603"/>
        </p:xfrm>
        <a:graphic>
          <a:graphicData uri="http://schemas.openxmlformats.org/drawingml/2006/table">
            <a:tbl>
              <a:tblPr/>
              <a:tblGrid>
                <a:gridCol w="5551018"/>
                <a:gridCol w="1192872"/>
                <a:gridCol w="1114290"/>
              </a:tblGrid>
              <a:tr h="11319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7900" algn="ctr"/>
                        </a:tabLs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	          </a:t>
                      </a:r>
                      <a:r>
                        <a:rPr lang="ru-RU" sz="1400" b="1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 начало учебного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 конец учебного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629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Формирование учебного поведения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2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Направленность взгляда (на лицо говорящего взрослого, на задание)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Заинтересованного занятиями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7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Умение выполнять инструкции педагога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Использовать по назначению учебный материал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Умение выполнять действия по образцу и по подражанию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214290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 группа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7"/>
          <a:ext cx="8715436" cy="6154729"/>
        </p:xfrm>
        <a:graphic>
          <a:graphicData uri="http://schemas.openxmlformats.org/drawingml/2006/table">
            <a:tbl>
              <a:tblPr/>
              <a:tblGrid>
                <a:gridCol w="6156584"/>
                <a:gridCol w="1323003"/>
                <a:gridCol w="1235849"/>
              </a:tblGrid>
              <a:tr h="489369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Формирование умения выполнять задание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7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Выполнять задание в течении 10 минут от начала урока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5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Выполнять упражнения по заданию заданными качественными параметрами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05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Формирование умения самостоятельно переходить от одного задания (операции, действия) к другому в соответствии с расписанием занятий, алгоритмом действия и т.д.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1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Наблюдать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с информацией (понимать изображение, текст, устное высказывание, элементарное схематическое изображение, таблицу, предъявленные на бумажных и электронных и других носителях)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 сформированности базовых учебных действий по обучающемуся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938" marR="559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7" y="500041"/>
          <a:ext cx="8501123" cy="6267264"/>
        </p:xfrm>
        <a:graphic>
          <a:graphicData uri="http://schemas.openxmlformats.org/drawingml/2006/table">
            <a:tbl>
              <a:tblPr/>
              <a:tblGrid>
                <a:gridCol w="5612347"/>
                <a:gridCol w="1509781"/>
                <a:gridCol w="1378995"/>
              </a:tblGrid>
              <a:tr h="4878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7900" algn="ctr"/>
                        </a:tabLs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	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начало  учебного года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конец учебного года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Личностные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6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Осознание себя как ученика, заинтересованного посещением школы, обучением, занятиями,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как члена семьи, одноклассника, друга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2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Способность к осмыслению социального окружения, своего места в нем, принятие соответствующих возрасту ценностей и социальных ролей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Положительное отношение к окружающей действительности, готовность к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организации взаимодействия с ней и эстетическому ее восприятию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Целостный, социально ориентированный взгляд на мир в единстве его природной и социальной частей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2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Самостоятельность в выполнении учебных заданий, поручений, договоренностей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7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Понимание личной ответственности за свои поступки на основе представлений об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этических нормах и правилах поведения в современном обществе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3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Готовность к безопасному и бережному поведению в природе и обществе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66621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7790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Результаты  оценивания базовых учебных действий. Ученик № 1.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8"/>
          <a:ext cx="8572560" cy="6248967"/>
        </p:xfrm>
        <a:graphic>
          <a:graphicData uri="http://schemas.openxmlformats.org/drawingml/2006/table">
            <a:tbl>
              <a:tblPr/>
              <a:tblGrid>
                <a:gridCol w="5857916"/>
                <a:gridCol w="1500198"/>
                <a:gridCol w="1214446"/>
              </a:tblGrid>
              <a:tr h="3265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Регулятивные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Входить и выходить из учебного помещения со звонком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Ориентироваться в пространстве класса (зала, учебного помещения)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учебной мебелью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6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Адекватно использовать ритуалы школьного поведения (поднимать руку, вставать и выходить из-за парты и т. д.)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6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с учебными принадлежностями (инструментами, спортивным инвентарем) и организовывать рабочее место;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Передвигаться по школе, находить свой класс, другие необходимые помещения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Принимать цели и произвольно включаться в деятельность, следовать предложенному плану и работать в общем темпе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Активно участвовать в деятельности, контролировать и оценивать свои действия и действия одноклассников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Соотносить свои действия и их результаты с заданными образцами, принимать оценку деятельности, оценивать ее с учетом предложенных критериев, корректировать свою деятельность с учетом выявленных недочетов.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12,3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19,2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2" marR="3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214290"/>
          <a:ext cx="8286809" cy="6500859"/>
        </p:xfrm>
        <a:graphic>
          <a:graphicData uri="http://schemas.openxmlformats.org/drawingml/2006/table">
            <a:tbl>
              <a:tblPr/>
              <a:tblGrid>
                <a:gridCol w="5470858"/>
                <a:gridCol w="1471721"/>
                <a:gridCol w="1344230"/>
              </a:tblGrid>
              <a:tr h="440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9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Вступать в контакт и работать в коллективе (учитель -ученик, ученик -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ученик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ученик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 класс, учитель-класс)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Использовать принятые ритуалы социального взаимодействия с одноклассниками и учителем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3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Обращаться за помощью и принимать помощь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Сотрудничать со взрослыми и сверстниками в разных социальных ситуациях.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0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Доброжелательно относиться, сопереживать, конструктивно взаимодействовать с людьми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4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Договариваться и изменять свое поведение с учетом поведения других участников спорной ситуации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45" marR="5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88"/>
          <a:ext cx="8643998" cy="6257546"/>
        </p:xfrm>
        <a:graphic>
          <a:graphicData uri="http://schemas.openxmlformats.org/drawingml/2006/table">
            <a:tbl>
              <a:tblPr/>
              <a:tblGrid>
                <a:gridCol w="5706673"/>
                <a:gridCol w="1535154"/>
                <a:gridCol w="1402171"/>
              </a:tblGrid>
              <a:tr h="311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9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Выделять существенные, общие и отличительные свойства предметов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Устанавливать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видо-родовые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отношения предметов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Делать простейшие обобщения, сравнивать, классифицировать на наглядном материале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знаками, символами, предметами- заместителями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Читать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Писать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Выполнять арифметические действия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Наблюдать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с информацией (понимать изображение, текст, устное высказывание, элементарное схематическое изображение, таблицу, предъявленные на бумажных и электронных и других носителях)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 сформированности базовых учебных действий по обучающемуся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35" marR="38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285728"/>
          <a:ext cx="8215370" cy="5072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0" y="571501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Вывод: Есть слабая динамика на 0,2.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357166"/>
            <a:ext cx="864399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Задачи программы  формирования базовых учебных действий у детей,  обучающихся по СИПР: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1. Подготовка ребенка к нахождению и обучению в среде сверстников, к эмоциональному, коммуникативному взаимодействию с группой обучающихся.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2. Формирование учебного поведения.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3. Формирование умения выполнять задание.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4. Формирование умения самостоятельно переходить от одного задания (операции, действия) к другому в соответствии с расписанием занятий, алгоритмом действия и т.д.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108156-light-yellow-w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857224" y="2428868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Спасибо за внимание.</a:t>
            </a:r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357554" y="0"/>
            <a:ext cx="26821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Протокол обследования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500042"/>
          <a:ext cx="8501122" cy="6072230"/>
        </p:xfrm>
        <a:graphic>
          <a:graphicData uri="http://schemas.openxmlformats.org/drawingml/2006/table">
            <a:tbl>
              <a:tblPr/>
              <a:tblGrid>
                <a:gridCol w="1624949"/>
                <a:gridCol w="6876173"/>
              </a:tblGrid>
              <a:tr h="132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Способность к передвижению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Самостоятельно не передвигается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Передвигается с поддержкой педагога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Передвигается с использованием ортопедических приспособлений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Самостоятельно передвигается в пределах помещения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Самостоятельно передвигается на большие расстояния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Фунциональные возможности рук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Отсутствует хватание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Манипулировать не может, но есть хватание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Кратковременно удерживает предмет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Длительно удерживает предмет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Согласованность действий рук отсутствует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Согласованность действий рук недостаточная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Согласованные действия рук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Сохранная моторика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Расстройство координации произвольных движений (атаксия)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Нарушение зрительно-моторной  координации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дизметрия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Выполнение нужных движений в чрезмерном объеме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гиперметрия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Состояние зрения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Тотальная слепота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Светоощущение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Предметное зрение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Предметное зрение на расстоянии более двух метров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Ограничение полей зрения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Сохранное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42853"/>
          <a:ext cx="8501122" cy="6429419"/>
        </p:xfrm>
        <a:graphic>
          <a:graphicData uri="http://schemas.openxmlformats.org/drawingml/2006/table">
            <a:tbl>
              <a:tblPr/>
              <a:tblGrid>
                <a:gridCol w="1624949"/>
                <a:gridCol w="6876173"/>
              </a:tblGrid>
              <a:tr h="1168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Состояние слуха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Глухота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Тугоухость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степени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Тугоухость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степени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Сохранное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Состояние интеллекта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□Познавательная активность отсутствует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Познавательная активность  снижена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 Познавательная активность развита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□УО глубокая □УО тяжелая □УО умеренная  □УО легкая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Доступные способы общения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Совместная деятельность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Непосредственный показ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Естественные жесты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Жестовая речь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Дактильная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речь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Письменная речь плоско - печатными буквами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Письменная речь шрифтом Брайля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Устная речь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Понимание речи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Обращенную речь не понимает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Понимание обращенной речи ситуативное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Выполняет элементарные речевые инструкции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Понимает обращенную речь на бытовом уровне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Выполняет сложные речевые инструкции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Понимает речь в достаточном объеме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42852"/>
          <a:ext cx="8643998" cy="6500858"/>
        </p:xfrm>
        <a:graphic>
          <a:graphicData uri="http://schemas.openxmlformats.org/drawingml/2006/table">
            <a:tbl>
              <a:tblPr/>
              <a:tblGrid>
                <a:gridCol w="1652260"/>
                <a:gridCol w="6991738"/>
              </a:tblGrid>
              <a:tr h="6500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сообщения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Мимические проявления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Не использует мимику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Использует мимику для выражения состояния комфорта -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некомфорта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Использует мимику для выражения различных эмоциональных состояний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Голосовые проявления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Вокализирует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Звукоподражает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Жестовая форма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Пользуется ограниченным набором естественных жестов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Выражает одним жестом целое действие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Выражает жестом отдельное слово или действие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Вербальная форма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Собственная речь отсутствует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Использует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лепетные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слова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Выражает одним устным словом целое действие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Употребляет в речи названия отдельных слов или действий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Использует простые фразы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Использует развернутую фразовую речь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Общение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Говорит о себе в третьем лице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Говорит о себе в первом лице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Участвует в диалоге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□ Инициирует общение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714356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Первая группа</a:t>
            </a:r>
            <a:r>
              <a:rPr lang="ru-RU" sz="4000" dirty="0" smtClean="0"/>
              <a:t>: </a:t>
            </a:r>
          </a:p>
          <a:p>
            <a:r>
              <a:rPr lang="ru-RU" sz="4000" dirty="0" smtClean="0"/>
              <a:t>дети  с умеренной, тяжелой, глубокой  умственной отсталостью (интеллектуальными нарушениями), имеющие  незначительные нарушения  речи,   сохранный слух,  зрение, способны  самостоятельно передвигаться (АООП, варианты 8.3, 9.2).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715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Вторая группа</a:t>
            </a:r>
            <a:r>
              <a:rPr lang="ru-RU" sz="4000" dirty="0" smtClean="0"/>
              <a:t>:  </a:t>
            </a:r>
          </a:p>
          <a:p>
            <a:r>
              <a:rPr lang="ru-RU" sz="4000" dirty="0" smtClean="0"/>
              <a:t>дети с ТМНР - с различной степенью умственной отсталости, отягощенной нарушениями  (отсутствием)  речи,  слуха, зрения, нарушениями опорно-двигательного аппарата (НОДА), расстройствами </a:t>
            </a:r>
            <a:r>
              <a:rPr lang="ru-RU" sz="4000" dirty="0" err="1" smtClean="0"/>
              <a:t>аутистического</a:t>
            </a:r>
            <a:r>
              <a:rPr lang="ru-RU" sz="4000" dirty="0" smtClean="0"/>
              <a:t> спектра (РАС) (АООП, варианты 6.4,8.4.).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1"/>
            <a:ext cx="8643998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оценивания</a:t>
            </a:r>
            <a:r>
              <a:rPr kumimoji="0" lang="ru-RU" sz="2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300" b="1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300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0 до 0,9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действие отсутствует, обучающийся не понимает его смысла, не включается в процесс выполнения вместе с учителем;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1 до 1,9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смысл действия понимает, связывает с конкретной ситуацией, выполняет действие только по прямому указанию учителя, при необходимости требуется оказание помощи;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2 до 2,9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преимущественно выполняет действие по указанию учителя, в отдельных ситуациях способен выполнить его самостоятельно;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3 до 3,9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способен самостоятельно выполнять действие в определенных ситуациях, нередко допускает ошибки, которые исправляет по прямому указанию учителя;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4 до 4,9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способен самостоятельно применять действие, но иногда допускает ошибки, которые исправляет по замечанию учителя;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баллов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самостоятельно применяет действие в любой ситуации.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42852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 группа: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500045"/>
          <a:ext cx="8572559" cy="6202632"/>
        </p:xfrm>
        <a:graphic>
          <a:graphicData uri="http://schemas.openxmlformats.org/drawingml/2006/table">
            <a:tbl>
              <a:tblPr/>
              <a:tblGrid>
                <a:gridCol w="5647602"/>
                <a:gridCol w="1495055"/>
                <a:gridCol w="1429902"/>
              </a:tblGrid>
              <a:tr h="809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7900" algn="ctr"/>
                        </a:tabLs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	            </a:t>
                      </a:r>
                      <a:r>
                        <a:rPr lang="ru-RU" sz="1400" b="1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 начало учебного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 конец учебного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0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u="sng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Личностные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8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Осознание себя как ученика, заинтересованного посещением школы, обучением, занятиями,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как члена семьи, одноклассника, друга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Способность к осмыслению социального окружения, своего места в нем, принятие соответствующих возрасту ценностей и социальных ролей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Положительное отношение к окружающей действительности, готовность к организации взаимодействия с ней и эстетическому ее восприятию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Целостный, социально ориентированный взгляд на мир в единстве его природной и социальной частей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Самостоятельность в выполнении учебных заданий, поручений, договоренностей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Понимание личной ответственности за свои поступки на основе представлений об  этических нормах и правилах поведения в современном обществе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Готовность к безопасному и бережному поведению в природе и обществе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4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по обучающемуся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071" marR="48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1703</Words>
  <PresentationFormat>Экран (4:3)</PresentationFormat>
  <Paragraphs>315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9</cp:revision>
  <dcterms:created xsi:type="dcterms:W3CDTF">2021-02-19T15:41:39Z</dcterms:created>
  <dcterms:modified xsi:type="dcterms:W3CDTF">2021-02-25T13:46:42Z</dcterms:modified>
</cp:coreProperties>
</file>