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624"/>
    <a:srgbClr val="FF6600"/>
    <a:srgbClr val="114512"/>
    <a:srgbClr val="1FAD2D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  <a:gs pos="0">
              <a:schemeClr val="bg1"/>
            </a:gs>
            <a:gs pos="1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2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ln w="19050" cap="rnd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Методическое объединение учителей трудового обучения</a:t>
            </a:r>
            <a:endParaRPr lang="ru-RU" sz="4000" b="1" dirty="0">
              <a:ln w="19050" cap="rnd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Отчёты о проведении предметных недель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4464843" y="-2750387"/>
            <a:ext cx="214314" cy="885831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464843" y="678637"/>
            <a:ext cx="214314" cy="885831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4260054" y="-2364622"/>
            <a:ext cx="623892" cy="742955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260054" y="1707343"/>
            <a:ext cx="623892" cy="742955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4152897" y="-295301"/>
            <a:ext cx="838206" cy="2428892"/>
          </a:xfrm>
          <a:prstGeom prst="leftBrace">
            <a:avLst>
              <a:gd name="adj1" fmla="val 7244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152897" y="4643445"/>
            <a:ext cx="838206" cy="2428892"/>
          </a:xfrm>
          <a:prstGeom prst="rightBrace">
            <a:avLst>
              <a:gd name="adj1" fmla="val 7244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Конкурс рисунков </a:t>
            </a:r>
            <a:br>
              <a:rPr lang="ru-RU" sz="3200" dirty="0" smtClean="0"/>
            </a:br>
            <a:r>
              <a:rPr lang="ru-RU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«Столярный инструмент»</a:t>
            </a:r>
            <a:endParaRPr lang="ru-RU" sz="320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4000"/>
            <a:ext cx="5214974" cy="4284000"/>
          </a:xfrm>
          <a:prstGeom prst="round2DiagRect">
            <a:avLst>
              <a:gd name="adj1" fmla="val 0"/>
              <a:gd name="adj2" fmla="val 8672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 конкурсе рисунков приняли участие обучающиеся с 3 по 9 классы. Были нарисованы и раскрашены столярные  инструменты.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Лучшие рисунки были у Астапова Марата, Шалыгина Дениса, </a:t>
            </a:r>
            <a:r>
              <a:rPr lang="ru-RU" dirty="0" err="1" smtClean="0"/>
              <a:t>Ботова</a:t>
            </a:r>
            <a:r>
              <a:rPr lang="ru-RU" dirty="0" smtClean="0"/>
              <a:t> Вити и Криволапова Ильи.</a:t>
            </a:r>
            <a:endParaRPr lang="ru-RU" dirty="0"/>
          </a:p>
        </p:txBody>
      </p:sp>
      <p:pic>
        <p:nvPicPr>
          <p:cNvPr id="22531" name="Picture 3" descr="d:\Users\Программист\Desktop\Презентация на 24.03\Презентация на педсовет 24.03\педсовет\Попов\IMG_20200316_15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20" y="1854000"/>
            <a:ext cx="3213000" cy="4284000"/>
          </a:xfrm>
          <a:prstGeom prst="round2DiagRect">
            <a:avLst>
              <a:gd name="adj1" fmla="val 11331"/>
              <a:gd name="adj2" fmla="val 0"/>
            </a:avLst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Игра </a:t>
            </a:r>
            <a:br>
              <a:rPr lang="ru-RU" sz="3200" dirty="0" smtClean="0"/>
            </a:br>
            <a:r>
              <a:rPr lang="ru-RU" sz="32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«Поле чудес»</a:t>
            </a:r>
            <a:endParaRPr lang="ru-RU" sz="320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786346" cy="4757758"/>
          </a:xfrm>
          <a:prstGeom prst="round2DiagRect">
            <a:avLst>
              <a:gd name="adj1" fmla="val 0"/>
              <a:gd name="adj2" fmla="val 7808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При проведении игры «Поле чудес» были определены тройки игроков из воспитанников среднего и старшего звена, были выбраны задания  на каждый тур. Нужно было отгадать инструмент. 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 заданиями воспитанники справились, после каждого тура было награждение.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Игра прошла на позитиве. </a:t>
            </a:r>
            <a:endParaRPr lang="ru-RU" dirty="0"/>
          </a:p>
        </p:txBody>
      </p:sp>
      <p:pic>
        <p:nvPicPr>
          <p:cNvPr id="24577" name="Picture 1" descr="d:\Users\Программист\Desktop\8776825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3571900" cy="35719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3" descr="d:\Users\Программист\Desktop\93e0aef3e9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2295148" cy="1797983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неделя</a:t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швейного дела</a:t>
            </a:r>
            <a:endParaRPr lang="ru-RU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4" name="Рисунок 3" descr="https://i.ytimg.com/vi/7fDc2VDkKpw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00373"/>
            <a:ext cx="3933020" cy="2214577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717498"/>
          <a:ext cx="4214843" cy="2926080"/>
        </p:xfrm>
        <a:graphic>
          <a:graphicData uri="http://schemas.openxmlformats.org/drawingml/2006/table">
            <a:tbl>
              <a:tblPr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blurRad="6350" stA="50000" endA="300" endPos="38500" dist="50800" dir="5400000" sy="-100000" algn="bl" rotWithShape="0"/>
                </a:effectLst>
                <a:tableStyleId>{327F97BB-C833-4FB7-BDE5-3F7075034690}</a:tableStyleId>
              </a:tblPr>
              <a:tblGrid>
                <a:gridCol w="1436940"/>
                <a:gridCol w="734206"/>
                <a:gridCol w="2043697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Дни недели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Форма и название мероприятия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Понедельник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1-9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Открытие недели швейного дела.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Разгадывание ребусов и загадок.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Вторник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7-8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Викторина «Моя профессия»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Среда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5-9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Мастер класс «Изготовление цветка»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Четверг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1-9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Конкурс моделей «Вторая жизнь»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Пятница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1-9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Выставка рисунков и коллажей.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Подведение итогов недели.</a:t>
                      </a:r>
                    </a:p>
                  </a:txBody>
                  <a:tcPr marL="62120" marR="62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2214554"/>
            <a:ext cx="42148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План недели</a:t>
            </a:r>
            <a:endParaRPr lang="ru-RU" sz="5400" cap="none" spc="0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Викторина</a:t>
            </a:r>
            <a:br>
              <a:rPr lang="ru-RU" sz="4000" dirty="0" smtClean="0"/>
            </a:br>
            <a:r>
              <a:rPr lang="ru-RU" sz="4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«Моя профессия»</a:t>
            </a:r>
            <a:endParaRPr lang="ru-RU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2000"/>
            <a:ext cx="5143536" cy="4068000"/>
          </a:xfrm>
          <a:prstGeom prst="round2DiagRect">
            <a:avLst>
              <a:gd name="adj1" fmla="val 0"/>
              <a:gd name="adj2" fmla="val 960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школьной швейной мастерской была проведена викторина «Моя профессия». В викторине принимали участие  2 команды «Ниточка» и «Катушечка». Обучающиеся разгадывали кроссворды, загадки и ребусы.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Соревновательный характер мероприятия помог ребятам 7, 8 классов  проверить  свои  знания и  умения по предмету.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 определением устройства швейной машины ребята справились. Дети знают какими качествами должна обладать швея.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898D1FAB-C3CD-45C8-85BC-762C3A66DD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653095" y="1782000"/>
            <a:ext cx="3236144" cy="4068000"/>
          </a:xfrm>
          <a:prstGeom prst="round2DiagRect">
            <a:avLst>
              <a:gd name="adj1" fmla="val 11663"/>
              <a:gd name="adj2" fmla="val 0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Конкурс моделей</a:t>
            </a:r>
            <a:br>
              <a:rPr lang="ru-RU" sz="3600" dirty="0" smtClean="0"/>
            </a:br>
            <a:r>
              <a:rPr lang="ru-RU" sz="36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«Вторая жизнь»</a:t>
            </a:r>
            <a:endParaRPr lang="ru-RU" sz="3600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2000"/>
            <a:ext cx="4257676" cy="4644000"/>
          </a:xfrm>
          <a:prstGeom prst="round2DiagRect">
            <a:avLst>
              <a:gd name="adj1" fmla="val 0"/>
              <a:gd name="adj2" fmla="val 7606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уникальном, необычном конкурсе  моделей одежды «Вторая жизнь» участвовали все классы.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Огромная совместная подготовительная работа педагогов и детей дала замечательный результат: конкурс получился красочным и принес массу положительных эмоций, способствовал формированию у детей уверенности в себе, интерес к выступлению сверстников.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720F9096-34DB-4F5C-B7E8-CE09A9CD76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10139" y="1782000"/>
            <a:ext cx="3906772" cy="4644000"/>
          </a:xfrm>
          <a:prstGeom prst="round2DiagRect">
            <a:avLst>
              <a:gd name="adj1" fmla="val 9353"/>
              <a:gd name="adj2" fmla="val 0"/>
            </a:avLst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Предметная неделя</a:t>
            </a:r>
            <a:br>
              <a:rPr lang="ru-RU" sz="4000" dirty="0" smtClean="0"/>
            </a:br>
            <a:r>
              <a:rPr lang="ru-RU" sz="4000" b="1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социально-бытовой ориентировки</a:t>
            </a:r>
            <a:endParaRPr lang="ru-RU" sz="4000" dirty="0">
              <a:ln w="17780" cmpd="sng">
                <a:solidFill>
                  <a:srgbClr val="1AE624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27651" name="Picture 3" descr="d:\Users\Программист\Desktop\Презентация на 24.03\Ступенькова В.А\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1158">
            <a:off x="5746386" y="3587225"/>
            <a:ext cx="2664000" cy="199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d:\Users\Программист\Desktop\Презентация на 24.03\Ступенькова В.А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1482">
            <a:off x="5771256" y="1835243"/>
            <a:ext cx="2664000" cy="199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7124" y="2857496"/>
            <a:ext cx="5140694" cy="4286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786058"/>
            <a:ext cx="5143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План недели</a:t>
            </a:r>
            <a:endParaRPr lang="ru-RU" sz="3200" cap="none" spc="0" dirty="0">
              <a:ln w="17780" cmpd="sng">
                <a:solidFill>
                  <a:srgbClr val="1AE624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17124" y="3286124"/>
            <a:ext cx="5148000" cy="3357586"/>
          </a:xfrm>
          <a:prstGeom prst="round2SameRect">
            <a:avLst>
              <a:gd name="adj1" fmla="val 0"/>
              <a:gd name="adj2" fmla="val 11851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25 февраля – 03 марта 2020 года</a:t>
            </a:r>
          </a:p>
          <a:p>
            <a:pPr algn="ctr"/>
            <a:r>
              <a:rPr lang="ru-RU" sz="1000" dirty="0" smtClean="0"/>
              <a:t>1. Блинная неделя в 5-9 классах (выпечка блинов) – с 25.02 по 03.03, кабинет СБО.</a:t>
            </a:r>
          </a:p>
          <a:p>
            <a:pPr algn="ctr"/>
            <a:r>
              <a:rPr lang="ru-RU" sz="1000" dirty="0" smtClean="0"/>
              <a:t>2. Масленичные игры для 5-9 классов – с 25.03 по 28.02, коридор 3-го этажа, лестница со 2-го на 3-ий этаж.</a:t>
            </a:r>
          </a:p>
          <a:p>
            <a:pPr algn="ctr"/>
            <a:r>
              <a:rPr lang="ru-RU" sz="1000" dirty="0" smtClean="0"/>
              <a:t>3. Масленичные игры для 1-4 классов, коридор 1-го этажа, по согласованию.</a:t>
            </a:r>
          </a:p>
          <a:p>
            <a:pPr algn="ctr"/>
            <a:r>
              <a:rPr lang="ru-RU" sz="1000" dirty="0" smtClean="0"/>
              <a:t>4. Конкурсная программа – с 25.02 по 03.03, коридор 2-го этажа, выполненные задания сдавать в кабинет СБО. </a:t>
            </a:r>
          </a:p>
          <a:p>
            <a:pPr algn="ctr"/>
            <a:r>
              <a:rPr lang="ru-RU" sz="1000" dirty="0" smtClean="0"/>
              <a:t>5. Конкурс «Раскрась Масленицу» - с 25.02 по 03.03. Работы сдавать в кабинет СБО.</a:t>
            </a:r>
          </a:p>
          <a:p>
            <a:pPr algn="ctr"/>
            <a:r>
              <a:rPr lang="ru-RU" sz="1000" dirty="0" smtClean="0"/>
              <a:t>6. Мастер-класс по изготовлению куклы Масленицы, 25.02, кабинет биологии.</a:t>
            </a:r>
          </a:p>
          <a:p>
            <a:pPr algn="ctr"/>
            <a:r>
              <a:rPr lang="ru-RU" sz="1000" dirty="0" smtClean="0"/>
              <a:t>7. Мероприятие «Ох, </a:t>
            </a:r>
            <a:r>
              <a:rPr lang="ru-RU" sz="1000" dirty="0" err="1" smtClean="0"/>
              <a:t>блиночки</a:t>
            </a:r>
            <a:r>
              <a:rPr lang="ru-RU" sz="1000" dirty="0" smtClean="0"/>
              <a:t> мои!», 26.02, актовый зал – 3-ий урок, столовая - полдник.</a:t>
            </a:r>
          </a:p>
          <a:p>
            <a:pPr algn="ctr"/>
            <a:r>
              <a:rPr lang="ru-RU" sz="1000" dirty="0" smtClean="0"/>
              <a:t>8. </a:t>
            </a:r>
            <a:r>
              <a:rPr lang="ru-RU" sz="1000" dirty="0" err="1" smtClean="0"/>
              <a:t>Фотосессия</a:t>
            </a:r>
            <a:r>
              <a:rPr lang="ru-RU" sz="1000" dirty="0" smtClean="0"/>
              <a:t> «У окошка» - в течение недели.</a:t>
            </a:r>
          </a:p>
          <a:p>
            <a:pPr algn="ctr"/>
            <a:r>
              <a:rPr lang="ru-RU" sz="1000" dirty="0" smtClean="0"/>
              <a:t>8. Подсчет жетонов, подведение итогов, награждение, 03.03.</a:t>
            </a:r>
          </a:p>
          <a:p>
            <a:pPr algn="ctr"/>
            <a:endParaRPr lang="ru-RU" sz="1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FFFF00"/>
                </a:solidFill>
              </a:rPr>
              <a:t>Жетоны, полученные за выполнение заданий, </a:t>
            </a:r>
          </a:p>
          <a:p>
            <a:pPr algn="ctr"/>
            <a:r>
              <a:rPr lang="ru-RU" sz="1000" b="1" dirty="0" smtClean="0">
                <a:solidFill>
                  <a:srgbClr val="FFFF00"/>
                </a:solidFill>
              </a:rPr>
              <a:t>спускать в почтовый ящик на вахте.</a:t>
            </a:r>
            <a:endParaRPr lang="ru-RU" sz="1050" dirty="0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14282" y="1714488"/>
            <a:ext cx="5143536" cy="121444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Admin\Desktop\Неделя СБО 2-19\a7d0221cf6e6acb226d9a9ef500e2b0d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124" y="1714488"/>
            <a:ext cx="3294000" cy="1188000"/>
          </a:xfrm>
          <a:prstGeom prst="round2SameRect">
            <a:avLst/>
          </a:prstGeom>
          <a:noFill/>
          <a:ln>
            <a:noFill/>
          </a:ln>
        </p:spPr>
      </p:pic>
      <p:sp>
        <p:nvSpPr>
          <p:cNvPr id="11" name="Облако 10"/>
          <p:cNvSpPr/>
          <p:nvPr/>
        </p:nvSpPr>
        <p:spPr>
          <a:xfrm>
            <a:off x="5715008" y="5143512"/>
            <a:ext cx="3214742" cy="165922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Неделя СБО традиционно приурочена в нашей школе к Масленичной неделе.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Неделя СБО-2020 не была исключением.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Конкурсы в рамках</a:t>
            </a:r>
            <a:r>
              <a:rPr lang="ru-RU" sz="3200" b="1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«Блинной недели»</a:t>
            </a:r>
            <a:endParaRPr lang="ru-RU" dirty="0">
              <a:ln w="17780" cmpd="sng">
                <a:solidFill>
                  <a:srgbClr val="1AE624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66000"/>
            <a:ext cx="6143668" cy="5000660"/>
          </a:xfrm>
          <a:prstGeom prst="round2DiagRect">
            <a:avLst>
              <a:gd name="adj1" fmla="val 0"/>
              <a:gd name="adj2" fmla="val 6763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Блинная Неделя в 5-9 классах выражается в выпечке блинов обучающимися на уроках СБО. У учеников формируются следующие умения: приготовление теста с помощью миксера, пользование горячей сковородой, выпекание блинов. Лучше других с этим справились девятиклассники.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школьных рекреациях 1 и 3 этажей проводились масленичные игрища: «Бой блинами», «Испеки блин», «Блинный хоккей», «</a:t>
            </a:r>
            <a:r>
              <a:rPr lang="ru-RU" sz="1100" dirty="0" err="1" smtClean="0"/>
              <a:t>Дартс</a:t>
            </a:r>
            <a:r>
              <a:rPr lang="ru-RU" sz="1100" dirty="0" smtClean="0"/>
              <a:t>», «Рыбалка», «Блинная гора» и другие.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коридоре 2 этажа размещалась конкурсная программа «Умная Масленица», здесь дети разгадывали загадки и кроссворды, узнали историю возникновения Масленицы, интересные рецепты приготовления блинов. Здесь же проводился конкурс «Раскрась Масленицу».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Совместно с частниками кружка </a:t>
            </a:r>
            <a:r>
              <a:rPr lang="ru-RU" sz="1100" dirty="0" smtClean="0"/>
              <a:t>«Чудесная мастерская» </a:t>
            </a:r>
            <a:r>
              <a:rPr lang="ru-RU" sz="1100" dirty="0" smtClean="0"/>
              <a:t>проведен мастер-класс по изготовлению куклы Масленицы в подарок родителям учеников.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актовом зале школы проведено традиционное общешкольное мероприятие «Ох, </a:t>
            </a:r>
            <a:r>
              <a:rPr lang="ru-RU" sz="1100" dirty="0" err="1" smtClean="0"/>
              <a:t>блиночки</a:t>
            </a:r>
            <a:r>
              <a:rPr lang="ru-RU" sz="1100" dirty="0" smtClean="0"/>
              <a:t> мои!».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течение Недели проводилась </a:t>
            </a:r>
            <a:r>
              <a:rPr lang="ru-RU" sz="1100" dirty="0" err="1" smtClean="0"/>
              <a:t>фотосессия</a:t>
            </a:r>
            <a:r>
              <a:rPr lang="ru-RU" sz="1100" dirty="0" smtClean="0"/>
              <a:t> «У окошка» в специально оформленной части коридора.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На 1 этаже располагался ящик для сбора жетонов, полученных за лучшие достижения обучающихся в предметной неделе.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d:\Users\Программист\Desktop\Презентация на 24.03\Ступенькова В.А\Фот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025" y="1566000"/>
            <a:ext cx="2146528" cy="1609896"/>
          </a:xfrm>
          <a:prstGeom prst="round2DiagRect">
            <a:avLst>
              <a:gd name="adj1" fmla="val 19842"/>
              <a:gd name="adj2" fmla="val 0"/>
            </a:avLst>
          </a:prstGeom>
          <a:noFill/>
        </p:spPr>
      </p:pic>
      <p:pic>
        <p:nvPicPr>
          <p:cNvPr id="28675" name="Picture 3" descr="d:\Users\Программист\Desktop\Презентация на 24.03\Ступенькова В.А\Фото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025" y="3243261"/>
            <a:ext cx="2146528" cy="1609896"/>
          </a:xfrm>
          <a:prstGeom prst="round2DiagRect">
            <a:avLst/>
          </a:prstGeom>
          <a:noFill/>
        </p:spPr>
      </p:pic>
      <p:pic>
        <p:nvPicPr>
          <p:cNvPr id="28676" name="Picture 4" descr="d:\Users\Программист\Desktop\Презентация на 24.03\Ступенькова В.А\Фото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413" y="4948248"/>
            <a:ext cx="2146528" cy="1609896"/>
          </a:xfrm>
          <a:prstGeom prst="round2Diag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Итоги</a:t>
            </a:r>
            <a:br>
              <a:rPr lang="ru-RU" sz="3200" dirty="0" smtClean="0"/>
            </a:br>
            <a:r>
              <a:rPr lang="ru-RU" sz="3200" b="1" dirty="0" smtClean="0">
                <a:ln w="17780" cmpd="sng">
                  <a:solidFill>
                    <a:srgbClr val="1AE624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«Блинной недели»</a:t>
            </a:r>
            <a:endParaRPr lang="ru-RU" sz="3200" dirty="0">
              <a:ln w="17780" cmpd="sng">
                <a:solidFill>
                  <a:srgbClr val="1AE624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00" y="1600200"/>
            <a:ext cx="4212000" cy="4900634"/>
          </a:xfrm>
          <a:prstGeom prst="round2DiagRect">
            <a:avLst>
              <a:gd name="adj1" fmla="val 0"/>
              <a:gd name="adj2" fmla="val 8506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В конце Недели подведены итоги всех конкурсов путем подсчета жетонов. Результаты объявлены на общешкольной линейке, победители награждены грамотами, все участники – сладкими призами.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В целом в Неделе СБО приняло участие 80% от общего количества обучающихся школы-интерната.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Занятость детей в течение дня была достаточно высокой.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Сформированы: альбом раскрасок «Раскрась Масленицу», электронный фотоальбом «Неделя СБО «Широкая Масленица-2020», пакет материалов для </a:t>
            </a:r>
            <a:r>
              <a:rPr lang="ru-RU" sz="4800" dirty="0" err="1" smtClean="0"/>
              <a:t>портфолио</a:t>
            </a:r>
            <a:r>
              <a:rPr lang="ru-RU" sz="4800" dirty="0" smtClean="0"/>
              <a:t> учителя СБО.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Совместная деятельность детей и взрослых в течение Недели позволяет сплотить школьный коллектив, формирует навыки, которые пригодятся обучающимся в дальнейшей жизни, обеспечивает занятость школьников, развивает коммуникативные функции и корригирует эмоциональное состояние детей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Учитель СБО выражает огромную благодарность всем педагогам, оказавшим помощь в проведении предметной Недели.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d:\Users\Программист\Desktop\Презентация на 24.03\Ступенькова В.А\Фото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750" y="1601999"/>
            <a:ext cx="2777633" cy="1824429"/>
          </a:xfrm>
          <a:prstGeom prst="round2DiagRect">
            <a:avLst>
              <a:gd name="adj1" fmla="val 19277"/>
              <a:gd name="adj2" fmla="val 0"/>
            </a:avLst>
          </a:prstGeom>
          <a:noFill/>
        </p:spPr>
      </p:pic>
      <p:pic>
        <p:nvPicPr>
          <p:cNvPr id="29699" name="Picture 3" descr="d:\Users\Программист\Desktop\Презентация на 24.03\Ступенькова В.А\Фото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0023" y="1601998"/>
            <a:ext cx="1289349" cy="1824429"/>
          </a:xfrm>
          <a:prstGeom prst="round2DiagRect">
            <a:avLst>
              <a:gd name="adj1" fmla="val 29226"/>
              <a:gd name="adj2" fmla="val 0"/>
            </a:avLst>
          </a:prstGeom>
          <a:noFill/>
        </p:spPr>
      </p:pic>
      <p:pic>
        <p:nvPicPr>
          <p:cNvPr id="29700" name="Picture 4" descr="d:\Users\Программист\Desktop\Презентация на 24.03\Ступенькова В.А\Фото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3448049"/>
            <a:ext cx="4095779" cy="3071835"/>
          </a:xfrm>
          <a:prstGeom prst="round2DiagRect">
            <a:avLst>
              <a:gd name="adj1" fmla="val 11086"/>
              <a:gd name="adj2" fmla="val 0"/>
            </a:avLst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Users\Программист\Desktop\Презентация на 24.03\Ступенькова В.А\Мир вашему дому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214842" cy="5687596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20380"/>
            <a:ext cx="704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вашему дому!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неделя </a:t>
            </a:r>
            <a:r>
              <a:rPr lang="ru-RU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сельскохозяйственного труда </a:t>
            </a:r>
            <a:endParaRPr lang="ru-RU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85992"/>
          <a:ext cx="5286412" cy="3189732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1688738"/>
                <a:gridCol w="862865"/>
                <a:gridCol w="2734809"/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Дни недели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Класс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Форма и название мероприятия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Понедельник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2- 10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Конкурс загадок. Лучший «Угадай-ка»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Вторник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7,9,10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Игра «Путешествие овощей»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Среда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2-10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Праздник «Осенний бал»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Четверг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Поле чудес «Цветы в легендах»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Пятница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Конкурсная программа  «Кто больше знает»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 23.09-27-09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1-10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Конкурс рисунков «Осень в городе»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 23.09-27-09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1-10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Кроссворды и ребусы.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i.mycdn.me/i?r=AyH4iRPQ2q0otWIFepML2LxRvGmRwcXX_v3XzFEqSo37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71744"/>
            <a:ext cx="3098784" cy="23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16333" y="1711099"/>
            <a:ext cx="37985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</a:t>
            </a:r>
            <a:r>
              <a:rPr lang="ru-RU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/>
                    </a:gs>
                    <a:gs pos="45000">
                      <a:srgbClr val="1AE624"/>
                    </a:gs>
                    <a:gs pos="70000">
                      <a:srgbClr val="1FAD2D"/>
                    </a:gs>
                    <a:gs pos="100000">
                      <a:srgbClr val="114512"/>
                    </a:gs>
                  </a:gsLst>
                  <a:lin ang="5400000" scaled="0"/>
                  <a:tileRect/>
                </a:gra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недели</a:t>
            </a:r>
            <a:endParaRPr lang="ru-RU" sz="3600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Конкурс загадок</a:t>
            </a:r>
            <a:br>
              <a:rPr lang="ru-RU" sz="3600" dirty="0" smtClean="0"/>
            </a:br>
            <a:r>
              <a:rPr lang="ru-RU" sz="36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«Лучший угадай-ка!»</a:t>
            </a:r>
            <a:endParaRPr lang="ru-RU" sz="36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5572164" cy="3548100"/>
          </a:xfrm>
          <a:prstGeom prst="round2DiagRect">
            <a:avLst>
              <a:gd name="adj1" fmla="val 0"/>
              <a:gd name="adj2" fmla="val 10013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Дети принимали активное участие в конкурсе. Показали свои знания, проявили сообразительность и смекалку.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конкурсе разгадывания загадок приняли участие учащиеся со 2 по 10 класс.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 тур был среди учащихся начальных классов по теме «Овощи».Победил Юдин Максим.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Во втором туре приняли участие учащиеся 5-7 классов по теме «Ягоды». Набрали одинаковое количество очков Ботов Витя и </a:t>
            </a:r>
            <a:r>
              <a:rPr lang="ru-RU" dirty="0" err="1" smtClean="0"/>
              <a:t>Решетилова</a:t>
            </a:r>
            <a:r>
              <a:rPr lang="ru-RU" dirty="0" smtClean="0"/>
              <a:t> Нина.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3 туре приняли участие учащиеся 8-10 классов по теме «Цветы». Победила </a:t>
            </a:r>
            <a:r>
              <a:rPr lang="ru-RU" dirty="0" err="1" smtClean="0"/>
              <a:t>Ядрышникова</a:t>
            </a:r>
            <a:r>
              <a:rPr lang="ru-RU" dirty="0" smtClean="0"/>
              <a:t> К.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конкурсе победителей по теме «Загадки об инструментах ,используемых в саду и огороде победу одержал Ботов Витя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073" name="Picture 1" descr="J:\Засыпкина, Куликова\20180926_15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73" y="2214000"/>
            <a:ext cx="2662199" cy="3549600"/>
          </a:xfrm>
          <a:prstGeom prst="round2Diag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Игра </a:t>
            </a:r>
            <a:br>
              <a:rPr lang="ru-RU" sz="3200" dirty="0" smtClean="0"/>
            </a:br>
            <a:r>
              <a:rPr lang="ru-RU" sz="32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«Путешествие овощей»</a:t>
            </a:r>
            <a:endParaRPr lang="ru-RU" sz="32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4000"/>
            <a:ext cx="5429288" cy="3960000"/>
          </a:xfrm>
          <a:prstGeom prst="round2DiagRect">
            <a:avLst>
              <a:gd name="adj1" fmla="val 0"/>
              <a:gd name="adj2" fmla="val 9832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этой игре участвовали обучающиеся 7, 9 и 10 классов. Ребята соревновались в отгадывании кроссворда, используя загадки. Также рассказывалось об истории возникновения и полезных свойствах овощей. Особенно понравились детям конкурсы «Свари борщ», «Четвертый лишний», «Лабиринт».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Дети с интересом слушали рассказы об истории овощей, говорили о том, что они знают о пользе этих </a:t>
            </a:r>
            <a:r>
              <a:rPr lang="ru-RU" smtClean="0"/>
              <a:t>растений</a:t>
            </a:r>
            <a:r>
              <a:rPr lang="ru-RU" smtClean="0"/>
              <a:t>.</a:t>
            </a:r>
            <a:endParaRPr lang="ru-RU" smtClean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000" y="1854000"/>
            <a:ext cx="2971280" cy="3960000"/>
          </a:xfrm>
          <a:prstGeom prst="round2DiagRect">
            <a:avLst>
              <a:gd name="adj1" fmla="val 14103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Поле чудес</a:t>
            </a:r>
            <a:br>
              <a:rPr lang="ru-RU" sz="3600" dirty="0" smtClean="0"/>
            </a:br>
            <a:r>
              <a:rPr lang="ru-RU" sz="36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«Цветы в легендах» </a:t>
            </a:r>
            <a:endParaRPr lang="ru-RU" sz="36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" y="1928802"/>
            <a:ext cx="3471858" cy="4400567"/>
          </a:xfrm>
          <a:prstGeom prst="roundRect">
            <a:avLst>
              <a:gd name="adj" fmla="val 8544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 игре приняли участие учащиеся  6 класса. Дети внимательно слушали легенды о цветах и затем отгадывали их названия.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1 туре победу одержал Ботов Витя, он  дождался своего хода и дал правильный ответ.                        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Во втором  туре победила </a:t>
            </a:r>
            <a:r>
              <a:rPr lang="ru-RU" dirty="0" err="1" smtClean="0"/>
              <a:t>Решетилова</a:t>
            </a:r>
            <a:r>
              <a:rPr lang="ru-RU" dirty="0" smtClean="0"/>
              <a:t> Нина.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3 туре победил Астапов Марат.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Суперигру</a:t>
            </a:r>
            <a:r>
              <a:rPr lang="ru-RU" dirty="0" smtClean="0"/>
              <a:t> выиграла  </a:t>
            </a:r>
            <a:r>
              <a:rPr lang="ru-RU" dirty="0" err="1" smtClean="0"/>
              <a:t>Решетилова</a:t>
            </a:r>
            <a:r>
              <a:rPr lang="ru-RU" dirty="0" smtClean="0"/>
              <a:t> Нина.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1928802"/>
          <a:ext cx="4643470" cy="4405314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2423770"/>
                <a:gridCol w="2219700"/>
              </a:tblGrid>
              <a:tr h="214314">
                <a:tc>
                  <a:txBody>
                    <a:bodyPr/>
                    <a:lstStyle/>
                    <a:p>
                      <a:pPr marR="7239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Times New Roman"/>
                        </a:rPr>
                        <a:t>1 тур.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 тур. </a:t>
                      </a:r>
                    </a:p>
                  </a:txBody>
                  <a:tcPr marL="66907" marR="66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929090"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Давным-давно </a:t>
                      </a:r>
                      <a:r>
                        <a:rPr lang="ru-RU" sz="1100" dirty="0"/>
                        <a:t>жила-была женщина. И был у нее сын. Однажды, когда сын работал в поле, увидала его русалка. Юноша и русалка полюбили друг друга, но не смогли договориться, где им жить вместе — в воде или на земле. Когда русалка поняла, что он не оставит землю, она превратила юношу в </a:t>
                      </a:r>
                      <a:r>
                        <a:rPr lang="ru-RU" sz="1100" dirty="0" smtClean="0"/>
                        <a:t>цветок.</a:t>
                      </a:r>
                    </a:p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В </a:t>
                      </a:r>
                      <a:r>
                        <a:rPr lang="ru-RU" sz="1100" dirty="0"/>
                        <a:t>какой цветок превратился юноша?</a:t>
                      </a:r>
                    </a:p>
                    <a:p>
                      <a:pPr marR="7239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                 </a:t>
                      </a:r>
                    </a:p>
                    <a:p>
                      <a:pPr marR="7239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                        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Из </a:t>
                      </a:r>
                      <a:r>
                        <a:rPr lang="ru-RU" sz="1100" dirty="0"/>
                        <a:t>глубокой древности пришла легенда об этом удивительном цветке. В его золотистом бутоне было заключено счастье. Но до этого счастья никто не мог добраться, так как не находилась такая сила, которая смогла бы открыть бутон.</a:t>
                      </a:r>
                    </a:p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Однажды по лугу шла женщина с ребенком. Увидев яркий цветок, мальчик вырвался из рук матери и со звонким смехом подбежал к нему, и золотистый бутон ... раскрылся. Беззаботный детский смех совершил то, что не смогла сделать никакая сила. С тех пор и повелось дарить эти цветы тем, кому желают счастья.</a:t>
                      </a:r>
                    </a:p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Какой цветок дарят на счастье?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                     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6" name="Рисунок 1" descr="Игра «Поле чудес» для детей начальной ш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228725" cy="122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Рисунок 4" descr="Картинки по запросу &quot;картинка с жёлтый тюльпа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9393"/>
            <a:ext cx="928694" cy="995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Конкурсная программа</a:t>
            </a:r>
            <a:br>
              <a:rPr lang="ru-RU" sz="3200" dirty="0" smtClean="0"/>
            </a:br>
            <a:r>
              <a:rPr lang="ru-RU" sz="32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«Кто больше знает?»</a:t>
            </a:r>
            <a:endParaRPr lang="ru-RU" sz="32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22140"/>
            <a:ext cx="4143404" cy="3150000"/>
          </a:xfrm>
          <a:prstGeom prst="round2DiagRect">
            <a:avLst>
              <a:gd name="adj1" fmla="val 0"/>
              <a:gd name="adj2" fmla="val 9394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Соревнование проводилось в 5 классе. Было две команды «Овощи» и «Фрукты». Ребята состязались в конкурсе «Кто больше назовет овощей и фруктов». 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Задания были интересные и  разные по сложности:  «Подбери нужное слово»,  «Доскажи словечко», «Вершки и корешки».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Очень понравилось детям  угадывать сказки, по отрывку из них,  в  которых говорится о каком-то овоще или фрукте.  </a:t>
            </a:r>
          </a:p>
        </p:txBody>
      </p:sp>
      <p:pic>
        <p:nvPicPr>
          <p:cNvPr id="18434" name="Picture 2" descr="J:\Засыпкина, Куликова\20180925_145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2422140"/>
            <a:ext cx="4200000" cy="3150000"/>
          </a:xfrm>
          <a:prstGeom prst="round2DiagRect">
            <a:avLst>
              <a:gd name="adj1" fmla="val 10303"/>
              <a:gd name="adj2" fmla="val 0"/>
            </a:avLst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utumn_leaves_PNG36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900000">
            <a:off x="-10199" y="54000"/>
            <a:ext cx="1219355" cy="1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Праздник</a:t>
            </a:r>
            <a:br>
              <a:rPr lang="ru-RU" sz="3600" dirty="0" smtClean="0"/>
            </a:br>
            <a:r>
              <a:rPr lang="ru-RU" sz="36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«Осенний бал»</a:t>
            </a:r>
            <a:endParaRPr lang="ru-RU" sz="36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5429288" cy="4357718"/>
          </a:xfrm>
          <a:prstGeom prst="round2DiagRect">
            <a:avLst>
              <a:gd name="adj1" fmla="val 0"/>
              <a:gd name="adj2" fmla="val 9399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Ежегодный праздник «Осенний бал», подготовленный Мордвинцевой Е.В. и проведённый учителями с/</a:t>
            </a:r>
            <a:r>
              <a:rPr lang="ru-RU" dirty="0" err="1" smtClean="0"/>
              <a:t>х</a:t>
            </a:r>
            <a:r>
              <a:rPr lang="ru-RU" dirty="0" smtClean="0"/>
              <a:t> труда </a:t>
            </a:r>
            <a:r>
              <a:rPr lang="ru-RU" dirty="0" err="1" smtClean="0"/>
              <a:t>Засыпкиной</a:t>
            </a:r>
            <a:r>
              <a:rPr lang="ru-RU" dirty="0" smtClean="0"/>
              <a:t> Г.П и Куликовой С.И. прошёл на ура: празднично, весело, красиво.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празднике была организована  выставка поделок, букетов и конкурс  «Панно из цветов» педагогами  и учащимися школы.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Классы  подготовили свои выступления, где рассказывали о своём цветке. В ходе праздника были задействованы все обучающиеся. Каждый в отдельности смог проявить свой талант и свои способности. </a:t>
            </a:r>
          </a:p>
        </p:txBody>
      </p:sp>
      <p:pic>
        <p:nvPicPr>
          <p:cNvPr id="4" name="Рисунок 3" descr="https://i.mycdn.me/i?r=AyH4iRPQ2q0otWIFepML2LxRLqbmhoSYo2xy5ceuiW982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222" y="1857364"/>
            <a:ext cx="2965446" cy="2143675"/>
          </a:xfrm>
          <a:prstGeom prst="round2DiagRect">
            <a:avLst>
              <a:gd name="adj1" fmla="val 18889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i.mycdn.me/i?r=AyH4iRPQ2q0otWIFepML2LxRR9-FpaV0drGBhcE9lUzvg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342" y="4090992"/>
            <a:ext cx="2974938" cy="2143140"/>
          </a:xfrm>
          <a:prstGeom prst="round2DiagRect">
            <a:avLst>
              <a:gd name="adj1" fmla="val 18444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Рисунок 5" descr="autumn_leaves_PNG36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91910" flipH="1">
            <a:off x="7934717" y="54000"/>
            <a:ext cx="12204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Предметная неделя</a:t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столярно-плотничного дела</a:t>
            </a:r>
            <a:endParaRPr lang="ru-RU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549036"/>
          <a:ext cx="5000660" cy="2451600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312864"/>
                <a:gridCol w="973020"/>
                <a:gridCol w="571504"/>
                <a:gridCol w="3143272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Число. День недели.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Класс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Мероприятие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Понедельник </a:t>
                      </a:r>
                      <a:r>
                        <a:rPr lang="ru-RU" sz="1000" dirty="0" smtClean="0"/>
                        <a:t>16 декабря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5-9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Открытие недели </a:t>
                      </a:r>
                      <a:r>
                        <a:rPr lang="ru-RU" sz="1000" dirty="0" smtClean="0"/>
                        <a:t>столярно-плотничного </a:t>
                      </a:r>
                      <a:r>
                        <a:rPr lang="ru-RU" sz="1000" dirty="0"/>
                        <a:t>дела. Решение кроссвордов, ребусов на тему столярное дело.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Вторник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17 </a:t>
                      </a:r>
                      <a:r>
                        <a:rPr lang="ru-RU" sz="1000" dirty="0"/>
                        <a:t>декабря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5-9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Провести мастер класс при работе на токарном станке по дереву, точение деталей различной конфигурации.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Среда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18 </a:t>
                      </a:r>
                      <a:r>
                        <a:rPr lang="ru-RU" sz="1000" dirty="0"/>
                        <a:t>декабря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5-9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Конкурс рисунков на тему «Столярный инструмент». Нарисовать любой столярный инструмент.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Четверг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19 </a:t>
                      </a:r>
                      <a:r>
                        <a:rPr lang="ru-RU" sz="1000" dirty="0"/>
                        <a:t>декабря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5-9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«Поле </a:t>
                      </a:r>
                      <a:r>
                        <a:rPr lang="ru-RU" sz="1000" dirty="0"/>
                        <a:t>чудес»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Пятница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 </a:t>
                      </a:r>
                      <a:r>
                        <a:rPr lang="ru-RU" sz="1000" dirty="0"/>
                        <a:t>декабря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5-9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Соревнование в </a:t>
                      </a:r>
                      <a:r>
                        <a:rPr lang="ru-RU" sz="1000" dirty="0" smtClean="0"/>
                        <a:t>9 классе </a:t>
                      </a:r>
                      <a:r>
                        <a:rPr lang="ru-RU" sz="1000" dirty="0"/>
                        <a:t>и в </a:t>
                      </a:r>
                      <a:r>
                        <a:rPr lang="ru-RU" sz="1000" dirty="0" smtClean="0"/>
                        <a:t>8 классе </a:t>
                      </a:r>
                      <a:r>
                        <a:rPr lang="ru-RU" sz="1000" dirty="0"/>
                        <a:t>на лучшее изделие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60" marR="447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2058407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План недели</a:t>
            </a:r>
            <a:endParaRPr lang="ru-RU" sz="3200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458" name="AutoShape 2" descr="https://img-fotki.yandex.ru/get/988220/200418627.237/0_1beeb2_e6c59855_orig.png"/>
          <p:cNvSpPr>
            <a:spLocks noChangeAspect="1" noChangeArrowheads="1"/>
          </p:cNvSpPr>
          <p:nvPr/>
        </p:nvSpPr>
        <p:spPr bwMode="auto">
          <a:xfrm>
            <a:off x="155575" y="-4144963"/>
            <a:ext cx="11020425" cy="863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d:\Users\Программист\Desktop\f9f696cc3728313f1b3128b0135508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389188" cy="312102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Практическое занятие «Мастер-класс»</a:t>
            </a:r>
            <a:br>
              <a:rPr lang="ru-RU" sz="3100" dirty="0" smtClean="0"/>
            </a:br>
            <a:r>
              <a:rPr lang="ru-RU" sz="3100" dirty="0" smtClean="0"/>
              <a:t>по теме </a:t>
            </a:r>
            <a:br>
              <a:rPr lang="ru-RU" sz="3100" dirty="0" smtClean="0"/>
            </a:br>
            <a:r>
              <a:rPr lang="ru-RU" sz="31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«Работа на токарном станке по дереву»</a:t>
            </a:r>
            <a:endParaRPr lang="ru-RU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857784" cy="4752000"/>
          </a:xfrm>
          <a:prstGeom prst="round2DiagRect">
            <a:avLst>
              <a:gd name="adj1" fmla="val 0"/>
              <a:gd name="adj2" fmla="val 8208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effectLst/>
              </a:rPr>
              <a:t>На мастер-класс были приглашены воспитанники старшего и среднего звена. Учитель рассказал о токарной работе и её назначении в жизни человека, провел небольшой опыт по определению твёрдости древесины.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effectLst/>
              </a:rPr>
              <a:t>После чего была педагогом показана практическая работа по вытачиванию цилиндрического  изделия – скалки, изготовлена небольшая тарелочка с внутренней обработкой детали. </a:t>
            </a:r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effectLst/>
              </a:rPr>
              <a:t>Шалыгин</a:t>
            </a:r>
            <a:r>
              <a:rPr lang="ru-RU" dirty="0" smtClean="0">
                <a:effectLst/>
              </a:rPr>
              <a:t> Д. и </a:t>
            </a:r>
            <a:r>
              <a:rPr lang="ru-RU" dirty="0" err="1" smtClean="0">
                <a:effectLst/>
              </a:rPr>
              <a:t>Шалыгин</a:t>
            </a:r>
            <a:r>
              <a:rPr lang="ru-RU" dirty="0" smtClean="0">
                <a:effectLst/>
              </a:rPr>
              <a:t> В. попробовали точение цилиндрической поверхности, им очень  понравилось.</a:t>
            </a:r>
            <a:endParaRPr lang="ru-RU" dirty="0">
              <a:effectLst/>
            </a:endParaRPr>
          </a:p>
        </p:txBody>
      </p:sp>
      <p:pic>
        <p:nvPicPr>
          <p:cNvPr id="21506" name="Picture 2" descr="d:\Users\Программист\Desktop\Презентация на 24.03\Презентация на педсовет 24.03\педсовет\Попов\IMG_20200316_15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02000"/>
            <a:ext cx="3564000" cy="4752000"/>
          </a:xfrm>
          <a:prstGeom prst="round2DiagRect">
            <a:avLst>
              <a:gd name="adj1" fmla="val 10787"/>
              <a:gd name="adj2" fmla="val 0"/>
            </a:avLst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1557</Words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Методическое объединение учителей трудового обучения</vt:lpstr>
      <vt:lpstr>Предметная неделя сельскохозяйственного труда </vt:lpstr>
      <vt:lpstr>Конкурс загадок «Лучший угадай-ка!»</vt:lpstr>
      <vt:lpstr>Игра  «Путешествие овощей»</vt:lpstr>
      <vt:lpstr>Поле чудес «Цветы в легендах» </vt:lpstr>
      <vt:lpstr>Конкурсная программа «Кто больше знает?»</vt:lpstr>
      <vt:lpstr>Праздник «Осенний бал»</vt:lpstr>
      <vt:lpstr>Предметная неделя столярно-плотничного дела</vt:lpstr>
      <vt:lpstr>Практическое занятие «Мастер-класс» по теме  «Работа на токарном станке по дереву»</vt:lpstr>
      <vt:lpstr>Конкурс рисунков  «Столярный инструмент»</vt:lpstr>
      <vt:lpstr>Игра  «Поле чудес»</vt:lpstr>
      <vt:lpstr>Предметная неделя швейного дела</vt:lpstr>
      <vt:lpstr>Викторина «Моя профессия»</vt:lpstr>
      <vt:lpstr>Конкурс моделей «Вторая жизнь»</vt:lpstr>
      <vt:lpstr>Предметная неделя социально-бытовой ориентировки</vt:lpstr>
      <vt:lpstr>Конкурсы в рамках «Блинной недели»</vt:lpstr>
      <vt:lpstr>Итоги «Блинной недели»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трудового обучения</dc:title>
  <dc:creator>Программист</dc:creator>
  <cp:lastModifiedBy>Программист</cp:lastModifiedBy>
  <cp:revision>29</cp:revision>
  <dcterms:created xsi:type="dcterms:W3CDTF">2020-03-18T05:55:34Z</dcterms:created>
  <dcterms:modified xsi:type="dcterms:W3CDTF">2020-03-23T03:36:44Z</dcterms:modified>
</cp:coreProperties>
</file>