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74" r:id="rId2"/>
    <p:sldId id="256" r:id="rId3"/>
    <p:sldId id="266" r:id="rId4"/>
    <p:sldId id="269" r:id="rId5"/>
    <p:sldId id="270" r:id="rId6"/>
    <p:sldId id="257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59" r:id="rId18"/>
    <p:sldId id="260" r:id="rId19"/>
    <p:sldId id="261" r:id="rId20"/>
    <p:sldId id="262" r:id="rId21"/>
    <p:sldId id="264" r:id="rId22"/>
    <p:sldId id="265" r:id="rId23"/>
    <p:sldId id="268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32275-30CC-4C84-ADBC-66480C783934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5DF5-2CF6-43F3-9830-3739561B6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8D142-6C26-4DF4-8C25-FF96A8E01FC1}" type="slidenum">
              <a:rPr lang="ru-RU"/>
              <a:pPr/>
              <a:t>4</a:t>
            </a:fld>
            <a:endParaRPr lang="ru-RU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0EA2C-1DF3-41F9-A32F-925A7A57A51B}" type="slidenum">
              <a:rPr lang="ru-RU"/>
              <a:pPr/>
              <a:t>5</a:t>
            </a:fld>
            <a:endParaRPr lang="ru-RU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99F12-B55B-43DB-9950-014FE7B2C2F0}" type="slidenum">
              <a:rPr lang="ru-RU"/>
              <a:pPr/>
              <a:t>6</a:t>
            </a:fld>
            <a:endParaRPr lang="ru-RU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494A9-9E02-44E7-98DD-07BB07A42413}" type="slidenum">
              <a:rPr lang="ru-RU"/>
              <a:pPr/>
              <a:t>17</a:t>
            </a:fld>
            <a:endParaRPr lang="ru-RU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26705-1339-4D84-B1B8-4FF1DCDB5A7D}" type="slidenum">
              <a:rPr lang="ru-RU"/>
              <a:pPr/>
              <a:t>18</a:t>
            </a:fld>
            <a:endParaRPr lang="ru-RU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D9627-347D-4A1A-BBEB-F78A86CC1928}" type="slidenum">
              <a:rPr lang="ru-RU"/>
              <a:pPr/>
              <a:t>19</a:t>
            </a:fld>
            <a:endParaRPr lang="ru-RU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FE782-C867-49A6-80A3-3CE7E165EF0D}" type="slidenum">
              <a:rPr lang="ru-RU"/>
              <a:pPr/>
              <a:t>20</a:t>
            </a:fld>
            <a:endParaRPr lang="ru-RU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73114-0202-4431-91FD-0913CE2512A6}" type="slidenum">
              <a:rPr lang="ru-RU"/>
              <a:pPr/>
              <a:t>24</a:t>
            </a:fld>
            <a:endParaRPr lang="ru-RU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432A-FE9A-4AB8-9572-FD1A5DDDFE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3430-629C-44F8-AE4A-DC7B124579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ites.google.com/site/timohinasveta/professionalnaa-deatelnost/art-terapia/66033296_mandala1.jpg?attredirects=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19243"/>
            <a:ext cx="4918391" cy="3688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83" y="404664"/>
            <a:ext cx="2798070" cy="2802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9819"/>
            <a:ext cx="8639944" cy="2328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28572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7030A0"/>
                </a:solidFill>
                <a:latin typeface="Georgia" pitchFamily="18" charset="0"/>
              </a:rPr>
              <a:t>Мандала</a:t>
            </a:r>
            <a:endParaRPr lang="ru-RU" sz="40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0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мандал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476250"/>
            <a:ext cx="5961062" cy="59801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2GJgr6fs3hQ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404813"/>
            <a:ext cx="5830888" cy="59293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5750781.lxgzop9eur.W6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404813"/>
            <a:ext cx="6383338" cy="60515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04813"/>
            <a:ext cx="6048375" cy="60801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aHajPD9aZM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76250"/>
            <a:ext cx="6159500" cy="6159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76ljdCZMJT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33375"/>
            <a:ext cx="6553200" cy="62674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mandala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04813"/>
            <a:ext cx="6192837" cy="62087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962400"/>
            <a:ext cx="3886200" cy="220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Рисованные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мандалы</a:t>
            </a: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(гуашь, акварель)</a:t>
            </a:r>
          </a:p>
          <a:p>
            <a:pPr eaLnBrk="1" hangingPunct="1">
              <a:buFont typeface="Wingdings" pitchFamily="2" charset="2"/>
              <a:buNone/>
            </a:pPr>
            <a:endParaRPr lang="ru-RU" sz="800" dirty="0" smtClean="0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457200" y="6324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/>
          </a:p>
        </p:txBody>
      </p:sp>
      <p:pic>
        <p:nvPicPr>
          <p:cNvPr id="51204" name="Picture 8" descr="Изображение 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"/>
            <a:ext cx="42687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9" descr="Изображение 0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00400"/>
            <a:ext cx="42275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0" descr="Изображение 0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4191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05200"/>
            <a:ext cx="2686040" cy="2625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Пластилиновые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мандалы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z="900" dirty="0" smtClean="0"/>
          </a:p>
        </p:txBody>
      </p:sp>
      <p:pic>
        <p:nvPicPr>
          <p:cNvPr id="54275" name="Picture 6" descr="Изображение 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600"/>
            <a:ext cx="3124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7" descr="Изображение 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3124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8" descr="Изображение 0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971800"/>
            <a:ext cx="3124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 descr="Изображение 0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990600"/>
            <a:ext cx="3124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10" descr="Изображение 0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4800"/>
            <a:ext cx="3124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4648200"/>
            <a:ext cx="3505200" cy="914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Мандала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из природных объектов</a:t>
            </a:r>
          </a:p>
        </p:txBody>
      </p:sp>
      <p:pic>
        <p:nvPicPr>
          <p:cNvPr id="62467" name="Picture 2" descr="C:\Users\Нина\Desktop\Мандала мать и сын 4 год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0"/>
            <a:ext cx="41148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 descr="C:\Users\Нина\Desktop\Работа с символом руки Женщина 32 го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39624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24400" y="9144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i="1" kern="0" dirty="0" err="1">
                <a:solidFill>
                  <a:srgbClr val="C00000"/>
                </a:solidFill>
                <a:latin typeface="Georgia" pitchFamily="18" charset="0"/>
              </a:rPr>
              <a:t>Мандала</a:t>
            </a:r>
            <a:r>
              <a:rPr lang="ru-RU" sz="2000" b="1" i="1" kern="0" dirty="0">
                <a:solidFill>
                  <a:srgbClr val="C00000"/>
                </a:solidFill>
                <a:latin typeface="Georgia" pitchFamily="18" charset="0"/>
              </a:rPr>
              <a:t> внутренней силы</a:t>
            </a:r>
            <a:r>
              <a:rPr lang="ru-RU" sz="2000" b="1" i="1" kern="0" dirty="0" smtClean="0">
                <a:solidFill>
                  <a:srgbClr val="C00000"/>
                </a:solidFill>
                <a:latin typeface="Georgia" pitchFamily="18" charset="0"/>
              </a:rPr>
              <a:t>,.</a:t>
            </a:r>
            <a:endParaRPr lang="ru-RU" sz="2000" b="1" i="1" kern="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"/>
            <a:ext cx="4857784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Что такое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мандала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14290"/>
            <a:ext cx="6143668" cy="464347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Слово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мандала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означает «круг». </a:t>
            </a:r>
            <a:br>
              <a:rPr lang="ru-RU" sz="20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Круг является символом планеты Земля, а также символом защищенности материнского лона. Таким образом, при создании круга очерчивается граница, защищающая физическое и психологическое пространство. Спонтанная работа с цветом и формой внутри круга способствует изменению состояния сознания человека, вызывает разнообразные психосоматические феномены и открывает возможность для духовного роста личности.</a:t>
            </a:r>
          </a:p>
          <a:p>
            <a:endParaRPr lang="ru-RU" sz="2000" dirty="0"/>
          </a:p>
        </p:txBody>
      </p:sp>
      <p:pic>
        <p:nvPicPr>
          <p:cNvPr id="5" name="Объект 3" descr="https://sites.google.com/site/timohinasveta/_/rsrc/1348764020723/professionalnaa-deatelnost/art-terapia/66033296_mandala1.jpg?height=200&amp;width=200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643446"/>
            <a:ext cx="2428924" cy="221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MandalaGrande08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257173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838200"/>
            <a:ext cx="3200400" cy="9144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i="1" dirty="0" err="1" smtClean="0">
                <a:solidFill>
                  <a:srgbClr val="C00000"/>
                </a:solidFill>
                <a:latin typeface="Georgia" pitchFamily="18" charset="0"/>
              </a:rPr>
              <a:t>Мандала</a:t>
            </a:r>
            <a:r>
              <a:rPr lang="ru-RU" sz="22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Georgia" pitchFamily="18" charset="0"/>
              </a:rPr>
              <a:t>«Семейные ценности»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3491" name="Picture 5" descr="Изображение 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06700"/>
            <a:ext cx="421163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6" descr="Изображение 5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4114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mand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32325" cy="4575175"/>
          </a:xfrm>
          <a:prstGeom prst="rect">
            <a:avLst/>
          </a:prstGeom>
          <a:noFill/>
        </p:spPr>
      </p:pic>
      <p:sp>
        <p:nvSpPr>
          <p:cNvPr id="19463" name="AutoShape 7" descr="5578202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465" name="AutoShape 9" descr="5578202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467" name="AutoShape 11" descr="5578202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469" name="AutoShape 13" descr="5578202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471" name="AutoShape 15" descr="5578202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81250"/>
            <a:ext cx="45005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571480"/>
            <a:ext cx="7572428" cy="5840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0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214290"/>
            <a:ext cx="7239000" cy="54128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Значение цвета в </a:t>
            </a:r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</a:rPr>
              <a:t>мандале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969963"/>
          <a:ext cx="8136904" cy="565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069"/>
                <a:gridCol w="7287835"/>
              </a:tblGrid>
              <a:tr h="401929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Энергия преобразования, действия и очищения,</a:t>
                      </a:r>
                      <a:r>
                        <a:rPr lang="ru-RU" baseline="0" dirty="0" smtClean="0"/>
                        <a:t> возбуждения.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Повышенная</a:t>
                      </a:r>
                      <a:r>
                        <a:rPr lang="ru-RU" baseline="0" dirty="0" smtClean="0"/>
                        <a:t> чувствительность, потребность в заботе.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Вера в свои силы, волю </a:t>
                      </a:r>
                      <a:r>
                        <a:rPr lang="ru-RU" baseline="0" dirty="0" smtClean="0"/>
                        <a:t>и амбиции. Общительность.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Развитие, освобождение, поиск нового, независимость.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Стабильность, самоуважение, твёрдость, постоянство ценностей.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Сострадание,</a:t>
                      </a:r>
                      <a:r>
                        <a:rPr lang="ru-RU" baseline="0" dirty="0" smtClean="0"/>
                        <a:t> чувство материнства и беззаветной любви.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Покой и мир в душе,</a:t>
                      </a:r>
                      <a:r>
                        <a:rPr lang="ru-RU" baseline="0" dirty="0" smtClean="0"/>
                        <a:t> удовлетворение, расслабленность. </a:t>
                      </a:r>
                      <a:endParaRPr lang="ru-RU" dirty="0"/>
                    </a:p>
                  </a:txBody>
                  <a:tcPr/>
                </a:tc>
              </a:tr>
              <a:tr h="4255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Духовное обновление, бегство от реальности.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Ностальгия, </a:t>
                      </a:r>
                      <a:r>
                        <a:rPr lang="ru-RU" baseline="0" dirty="0" smtClean="0"/>
                        <a:t>стремление к духовности, любознательность.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или подавление эмоций, равнодушие, инерция.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Духовность, чистота и свет.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Потребность в эмоциональной безопасности.</a:t>
                      </a:r>
                      <a:endParaRPr lang="ru-RU" dirty="0"/>
                    </a:p>
                  </a:txBody>
                  <a:tcPr/>
                </a:tc>
              </a:tr>
              <a:tr h="4019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Пустота, интуиция, возрождение,</a:t>
                      </a:r>
                      <a:r>
                        <a:rPr lang="ru-RU" baseline="0" dirty="0" smtClean="0"/>
                        <a:t> отрицание.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84213" y="1557338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4213" y="1916113"/>
            <a:ext cx="215900" cy="217487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4213" y="2276475"/>
            <a:ext cx="215900" cy="2159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4213" y="2708275"/>
            <a:ext cx="215900" cy="215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4213" y="3141663"/>
            <a:ext cx="215900" cy="2159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4213" y="3500438"/>
            <a:ext cx="215900" cy="215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4213" y="3933825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4213" y="4292600"/>
            <a:ext cx="215900" cy="215900"/>
          </a:xfrm>
          <a:prstGeom prst="ellipse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4213" y="4724400"/>
            <a:ext cx="215900" cy="217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4213" y="6308725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4213" y="5949950"/>
            <a:ext cx="215900" cy="215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4213" y="5084763"/>
            <a:ext cx="215900" cy="2159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4213" y="5516563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1148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5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4214810" y="214291"/>
            <a:ext cx="4270381" cy="368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200" b="1" i="1" dirty="0" err="1">
                <a:solidFill>
                  <a:srgbClr val="C00000"/>
                </a:solidFill>
                <a:latin typeface="Georgia" pitchFamily="18" charset="0"/>
              </a:rPr>
              <a:t>Мандала</a:t>
            </a:r>
            <a:r>
              <a:rPr lang="ru-RU" sz="2200" b="1" i="1" dirty="0">
                <a:solidFill>
                  <a:srgbClr val="C00000"/>
                </a:solidFill>
                <a:latin typeface="Georgia" pitchFamily="18" charset="0"/>
              </a:rPr>
              <a:t> представляет собой важную составную часть процесса </a:t>
            </a:r>
            <a:r>
              <a:rPr lang="ru-RU" sz="2200" b="1" i="1" dirty="0" err="1">
                <a:solidFill>
                  <a:srgbClr val="C00000"/>
                </a:solidFill>
                <a:latin typeface="Georgia" pitchFamily="18" charset="0"/>
              </a:rPr>
              <a:t>индивидуации</a:t>
            </a:r>
            <a:r>
              <a:rPr lang="ru-RU" sz="2200" b="1" i="1" dirty="0">
                <a:solidFill>
                  <a:srgbClr val="C00000"/>
                </a:solidFill>
                <a:latin typeface="Georgia" pitchFamily="18" charset="0"/>
              </a:rPr>
              <a:t> личности.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200" b="1" i="1" dirty="0">
                <a:solidFill>
                  <a:srgbClr val="C00000"/>
                </a:solidFill>
                <a:latin typeface="Georgia" pitchFamily="18" charset="0"/>
              </a:rPr>
              <a:t>Она помогает активизировать бессознательное, укрепить внутренний порядок и найти новые ориентиры во внешнем мире, она способствует самопознанию и росту человека как личности</a:t>
            </a:r>
            <a:r>
              <a:rPr lang="ru-RU" sz="2200" dirty="0"/>
              <a:t>. </a:t>
            </a:r>
          </a:p>
        </p:txBody>
      </p:sp>
      <p:pic>
        <p:nvPicPr>
          <p:cNvPr id="4" name="Picture 9" descr="http://www.psychologytoday.com/files/u40/100_5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3000396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3286148" cy="259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929066"/>
            <a:ext cx="2786082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Особенности </a:t>
            </a:r>
            <a:b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метода «</a:t>
            </a:r>
            <a:r>
              <a:rPr lang="ru-RU" sz="2400" b="1" i="1" dirty="0" err="1" smtClean="0">
                <a:solidFill>
                  <a:srgbClr val="7030A0"/>
                </a:solidFill>
                <a:latin typeface="Georgia" pitchFamily="18" charset="0"/>
              </a:rPr>
              <a:t>Мандала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»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609725"/>
            <a:ext cx="9144000" cy="5248275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Универсальность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Развитие творческих способностей</a:t>
            </a:r>
          </a:p>
          <a:p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Безоценочность</a:t>
            </a: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Безопасность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Свобода самовыражения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Простота в применении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Связь с бессознательным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2857496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3581400" cy="45434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19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Создавая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мандалу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, мы выстраиваем символ собственной личности, который помогает нам  понять, что мы собой представляем в данный момент.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Круг, который мы очерчиваем, отражает все противоречия, свойственные нашей личности.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dirty="0" smtClean="0"/>
              <a:t>     </a:t>
            </a:r>
          </a:p>
          <a:p>
            <a:pPr eaLnBrk="1" hangingPunct="1">
              <a:lnSpc>
                <a:spcPct val="80000"/>
              </a:lnSpc>
            </a:pPr>
            <a:endParaRPr lang="ru-RU" sz="1900" dirty="0" smtClean="0"/>
          </a:p>
        </p:txBody>
      </p:sp>
      <p:pic>
        <p:nvPicPr>
          <p:cNvPr id="5" name="Picture 5" descr="mand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4531" y="0"/>
            <a:ext cx="2829469" cy="3098291"/>
          </a:xfrm>
          <a:prstGeom prst="rect">
            <a:avLst/>
          </a:prstGeom>
          <a:noFill/>
        </p:spPr>
      </p:pic>
      <p:pic>
        <p:nvPicPr>
          <p:cNvPr id="4" name="Picture 15" descr="tree-of-life-mandala-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14686"/>
            <a:ext cx="314324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Mandala_Isla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304800"/>
            <a:ext cx="3657600" cy="3632200"/>
          </a:xfrm>
          <a:noFill/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714348" y="428604"/>
            <a:ext cx="3352800" cy="258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Такое проявление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и восприятие конфликтов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позволяет освободиться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от напряжения и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достичь целостности</a:t>
            </a:r>
            <a:r>
              <a:rPr lang="ru-RU" sz="2200" dirty="0"/>
              <a:t>.</a:t>
            </a:r>
            <a:endParaRPr lang="ru-RU" dirty="0"/>
          </a:p>
        </p:txBody>
      </p:sp>
      <p:pic>
        <p:nvPicPr>
          <p:cNvPr id="39940" name="Picture 6" descr="childrenssho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74988"/>
            <a:ext cx="4648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ВИДЫ МАНДАЛ</a:t>
            </a:r>
          </a:p>
        </p:txBody>
      </p:sp>
      <p:pic>
        <p:nvPicPr>
          <p:cNvPr id="47107" name="Picture 5" descr="hello-kitty-mandala-past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25146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cd mandala edi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81400"/>
            <a:ext cx="24780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9" descr="Мандала с бабочк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990600"/>
            <a:ext cx="2387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3400609077_b075aae36a_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066800"/>
            <a:ext cx="2743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" descr="C:\НИНА\+ АРТ-терапия 2015\Мандалы\мандалы новое\iCA8WZK3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581400"/>
            <a:ext cx="3678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79712-cart-cart-lightbox-lightbox-share-facebook-twitter-google-pinteres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333375"/>
            <a:ext cx="6192837" cy="62674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adult-mandala-coloring-p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476250"/>
            <a:ext cx="5400675" cy="59801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3f2c7947cb024d81df772095e16c0625_la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88913"/>
            <a:ext cx="5832475" cy="62674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257</Words>
  <PresentationFormat>Экран (4:3)</PresentationFormat>
  <Paragraphs>60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Что такое мандала</vt:lpstr>
      <vt:lpstr>Особенности  метода «Мандала»</vt:lpstr>
      <vt:lpstr>Слайд 4</vt:lpstr>
      <vt:lpstr>Слайд 5</vt:lpstr>
      <vt:lpstr>ВИДЫ МАНДАЛ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Значение цвета в мандале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</cp:lastModifiedBy>
  <cp:revision>14</cp:revision>
  <dcterms:created xsi:type="dcterms:W3CDTF">2016-12-02T04:13:26Z</dcterms:created>
  <dcterms:modified xsi:type="dcterms:W3CDTF">2016-12-07T06:08:35Z</dcterms:modified>
</cp:coreProperties>
</file>